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300" r:id="rId2"/>
    <p:sldId id="382" r:id="rId3"/>
    <p:sldId id="375" r:id="rId4"/>
    <p:sldId id="379" r:id="rId5"/>
    <p:sldId id="380" r:id="rId6"/>
    <p:sldId id="383" r:id="rId7"/>
    <p:sldId id="384" r:id="rId8"/>
    <p:sldId id="385" r:id="rId9"/>
    <p:sldId id="391" r:id="rId10"/>
    <p:sldId id="392" r:id="rId11"/>
    <p:sldId id="393" r:id="rId12"/>
    <p:sldId id="386" r:id="rId13"/>
    <p:sldId id="387" r:id="rId14"/>
    <p:sldId id="388" r:id="rId15"/>
    <p:sldId id="394" r:id="rId16"/>
    <p:sldId id="395" r:id="rId17"/>
    <p:sldId id="390" r:id="rId18"/>
    <p:sldId id="396" r:id="rId19"/>
    <p:sldId id="397" r:id="rId20"/>
  </p:sldIdLst>
  <p:sldSz cx="9144000" cy="6858000" type="screen4x3"/>
  <p:notesSz cx="7077075" cy="9369425"/>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52"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oke Roy" initials="A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434" autoAdjust="0"/>
  </p:normalViewPr>
  <p:slideViewPr>
    <p:cSldViewPr snapToObjects="1">
      <p:cViewPr varScale="1">
        <p:scale>
          <a:sx n="80" d="100"/>
          <a:sy n="80" d="100"/>
        </p:scale>
        <p:origin x="-1272" y="-96"/>
      </p:cViewPr>
      <p:guideLst>
        <p:guide orient="horz" pos="2160"/>
        <p:guide pos="2880"/>
      </p:guideLst>
    </p:cSldViewPr>
  </p:slideViewPr>
  <p:outlineViewPr>
    <p:cViewPr>
      <p:scale>
        <a:sx n="33" d="100"/>
        <a:sy n="33" d="100"/>
      </p:scale>
      <p:origin x="0" y="-88626"/>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1818" y="-1260"/>
      </p:cViewPr>
      <p:guideLst>
        <p:guide orient="horz" pos="2952"/>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1.xml"/><Relationship Id="rId24" Type="http://schemas.openxmlformats.org/officeDocument/2006/relationships/commentAuthors" Target="commentAuthor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interSettings" Target="printerSettings/printerSettings1.bin"/><Relationship Id="rId28"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9"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88450" tIns="44224" rIns="88450" bIns="44224" rtlCol="0"/>
          <a:lstStyle>
            <a:lvl1pPr algn="l">
              <a:defRPr sz="1100"/>
            </a:lvl1pPr>
          </a:lstStyle>
          <a:p>
            <a:pPr>
              <a:defRPr/>
            </a:pPr>
            <a:endParaRPr lang="en-US" dirty="0"/>
          </a:p>
        </p:txBody>
      </p:sp>
      <p:sp>
        <p:nvSpPr>
          <p:cNvPr id="3" name="Date Placeholder 2"/>
          <p:cNvSpPr>
            <a:spLocks noGrp="1"/>
          </p:cNvSpPr>
          <p:nvPr>
            <p:ph type="dt" sz="quarter" idx="1"/>
          </p:nvPr>
        </p:nvSpPr>
        <p:spPr>
          <a:xfrm>
            <a:off x="4008438" y="0"/>
            <a:ext cx="3067050" cy="468313"/>
          </a:xfrm>
          <a:prstGeom prst="rect">
            <a:avLst/>
          </a:prstGeom>
        </p:spPr>
        <p:txBody>
          <a:bodyPr vert="horz" lIns="88450" tIns="44224" rIns="88450" bIns="44224" rtlCol="0"/>
          <a:lstStyle>
            <a:lvl1pPr algn="r">
              <a:defRPr sz="1100"/>
            </a:lvl1pPr>
          </a:lstStyle>
          <a:p>
            <a:pPr>
              <a:defRPr/>
            </a:pPr>
            <a:fld id="{6C571FF3-F25C-47AE-AB49-49FF8559BAE0}" type="datetimeFigureOut">
              <a:rPr lang="en-US"/>
              <a:pPr>
                <a:defRPr/>
              </a:pPr>
              <a:t>3/2/16</a:t>
            </a:fld>
            <a:endParaRPr lang="en-US" dirty="0"/>
          </a:p>
        </p:txBody>
      </p:sp>
      <p:sp>
        <p:nvSpPr>
          <p:cNvPr id="4" name="Footer Placeholder 3"/>
          <p:cNvSpPr>
            <a:spLocks noGrp="1"/>
          </p:cNvSpPr>
          <p:nvPr>
            <p:ph type="ftr" sz="quarter" idx="2"/>
          </p:nvPr>
        </p:nvSpPr>
        <p:spPr>
          <a:xfrm>
            <a:off x="0" y="8899526"/>
            <a:ext cx="3067050" cy="468313"/>
          </a:xfrm>
          <a:prstGeom prst="rect">
            <a:avLst/>
          </a:prstGeom>
        </p:spPr>
        <p:txBody>
          <a:bodyPr vert="horz" lIns="88450" tIns="44224" rIns="88450" bIns="44224" rtlCol="0" anchor="b"/>
          <a:lstStyle>
            <a:lvl1pPr algn="l">
              <a:defRPr sz="1100"/>
            </a:lvl1pPr>
          </a:lstStyle>
          <a:p>
            <a:pPr>
              <a:defRPr/>
            </a:pPr>
            <a:endParaRPr lang="en-US" dirty="0"/>
          </a:p>
        </p:txBody>
      </p:sp>
      <p:sp>
        <p:nvSpPr>
          <p:cNvPr id="5" name="Slide Number Placeholder 4"/>
          <p:cNvSpPr>
            <a:spLocks noGrp="1"/>
          </p:cNvSpPr>
          <p:nvPr>
            <p:ph type="sldNum" sz="quarter" idx="3"/>
          </p:nvPr>
        </p:nvSpPr>
        <p:spPr>
          <a:xfrm>
            <a:off x="4008438" y="8899526"/>
            <a:ext cx="3067050" cy="468313"/>
          </a:xfrm>
          <a:prstGeom prst="rect">
            <a:avLst/>
          </a:prstGeom>
        </p:spPr>
        <p:txBody>
          <a:bodyPr vert="horz" lIns="88450" tIns="44224" rIns="88450" bIns="44224" rtlCol="0" anchor="b"/>
          <a:lstStyle>
            <a:lvl1pPr algn="r">
              <a:defRPr sz="1100"/>
            </a:lvl1pPr>
          </a:lstStyle>
          <a:p>
            <a:pPr>
              <a:defRPr/>
            </a:pPr>
            <a:fld id="{C4404BFC-0608-4A6D-A691-805DC7703EB6}" type="slidenum">
              <a:rPr lang="en-US"/>
              <a:pPr>
                <a:defRPr/>
              </a:pPr>
              <a:t>‹#›</a:t>
            </a:fld>
            <a:endParaRPr lang="en-US" dirty="0"/>
          </a:p>
        </p:txBody>
      </p:sp>
    </p:spTree>
    <p:extLst>
      <p:ext uri="{BB962C8B-B14F-4D97-AF65-F5344CB8AC3E}">
        <p14:creationId xmlns:p14="http://schemas.microsoft.com/office/powerpoint/2010/main" val="426294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wrap="square" lIns="88450" tIns="44224" rIns="88450" bIns="44224" numCol="1" anchor="t" anchorCtr="0" compatLnSpc="1">
            <a:prstTxWarp prst="textNoShape">
              <a:avLst/>
            </a:prstTxWarp>
          </a:bodyPr>
          <a:lstStyle>
            <a:lvl1pPr>
              <a:defRPr sz="1100"/>
            </a:lvl1pPr>
          </a:lstStyle>
          <a:p>
            <a:pPr>
              <a:defRPr/>
            </a:pPr>
            <a:endParaRPr lang="en-US" dirty="0"/>
          </a:p>
        </p:txBody>
      </p:sp>
      <p:sp>
        <p:nvSpPr>
          <p:cNvPr id="3" name="Date Placeholder 2"/>
          <p:cNvSpPr>
            <a:spLocks noGrp="1"/>
          </p:cNvSpPr>
          <p:nvPr>
            <p:ph type="dt" idx="1"/>
          </p:nvPr>
        </p:nvSpPr>
        <p:spPr>
          <a:xfrm>
            <a:off x="4008438" y="0"/>
            <a:ext cx="3067050" cy="468313"/>
          </a:xfrm>
          <a:prstGeom prst="rect">
            <a:avLst/>
          </a:prstGeom>
        </p:spPr>
        <p:txBody>
          <a:bodyPr vert="horz" wrap="square" lIns="88450" tIns="44224" rIns="88450" bIns="44224" numCol="1" anchor="t" anchorCtr="0" compatLnSpc="1">
            <a:prstTxWarp prst="textNoShape">
              <a:avLst/>
            </a:prstTxWarp>
          </a:bodyPr>
          <a:lstStyle>
            <a:lvl1pPr algn="r">
              <a:defRPr sz="1100"/>
            </a:lvl1pPr>
          </a:lstStyle>
          <a:p>
            <a:pPr>
              <a:defRPr/>
            </a:pPr>
            <a:fld id="{70B7545B-CCE9-467E-9000-8F41C00111A7}" type="datetime1">
              <a:rPr lang="en-US"/>
              <a:pPr>
                <a:defRPr/>
              </a:pPr>
              <a:t>3/2/16</a:t>
            </a:fld>
            <a:endParaRPr lang="en-US" dirty="0"/>
          </a:p>
        </p:txBody>
      </p:sp>
      <p:sp>
        <p:nvSpPr>
          <p:cNvPr id="4" name="Slide Image Placeholder 3"/>
          <p:cNvSpPr>
            <a:spLocks noGrp="1" noRot="1" noChangeAspect="1"/>
          </p:cNvSpPr>
          <p:nvPr>
            <p:ph type="sldImg" idx="2"/>
          </p:nvPr>
        </p:nvSpPr>
        <p:spPr>
          <a:xfrm>
            <a:off x="1198563" y="703263"/>
            <a:ext cx="4679950" cy="3511550"/>
          </a:xfrm>
          <a:prstGeom prst="rect">
            <a:avLst/>
          </a:prstGeom>
          <a:noFill/>
          <a:ln w="12700">
            <a:solidFill>
              <a:prstClr val="black"/>
            </a:solidFill>
          </a:ln>
        </p:spPr>
        <p:txBody>
          <a:bodyPr vert="horz" wrap="square" lIns="88450" tIns="44224" rIns="88450" bIns="44224"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8029" y="4449766"/>
            <a:ext cx="5661025" cy="4216400"/>
          </a:xfrm>
          <a:prstGeom prst="rect">
            <a:avLst/>
          </a:prstGeom>
        </p:spPr>
        <p:txBody>
          <a:bodyPr vert="horz" wrap="square" lIns="88450" tIns="44224" rIns="88450" bIns="44224"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9526"/>
            <a:ext cx="3067050" cy="468313"/>
          </a:xfrm>
          <a:prstGeom prst="rect">
            <a:avLst/>
          </a:prstGeom>
        </p:spPr>
        <p:txBody>
          <a:bodyPr vert="horz" wrap="square" lIns="88450" tIns="44224" rIns="88450" bIns="44224" numCol="1" anchor="b" anchorCtr="0" compatLnSpc="1">
            <a:prstTxWarp prst="textNoShape">
              <a:avLst/>
            </a:prstTxWarp>
          </a:bodyPr>
          <a:lstStyle>
            <a:lvl1pPr>
              <a:defRPr sz="1100"/>
            </a:lvl1pPr>
          </a:lstStyle>
          <a:p>
            <a:pPr>
              <a:defRPr/>
            </a:pPr>
            <a:endParaRPr lang="en-US" dirty="0"/>
          </a:p>
        </p:txBody>
      </p:sp>
      <p:sp>
        <p:nvSpPr>
          <p:cNvPr id="7" name="Slide Number Placeholder 6"/>
          <p:cNvSpPr>
            <a:spLocks noGrp="1"/>
          </p:cNvSpPr>
          <p:nvPr>
            <p:ph type="sldNum" sz="quarter" idx="5"/>
          </p:nvPr>
        </p:nvSpPr>
        <p:spPr>
          <a:xfrm>
            <a:off x="4008438" y="8899526"/>
            <a:ext cx="3067050" cy="468313"/>
          </a:xfrm>
          <a:prstGeom prst="rect">
            <a:avLst/>
          </a:prstGeom>
        </p:spPr>
        <p:txBody>
          <a:bodyPr vert="horz" wrap="square" lIns="88450" tIns="44224" rIns="88450" bIns="44224" numCol="1" anchor="b" anchorCtr="0" compatLnSpc="1">
            <a:prstTxWarp prst="textNoShape">
              <a:avLst/>
            </a:prstTxWarp>
          </a:bodyPr>
          <a:lstStyle>
            <a:lvl1pPr algn="r">
              <a:defRPr sz="1100"/>
            </a:lvl1pPr>
          </a:lstStyle>
          <a:p>
            <a:pPr>
              <a:defRPr/>
            </a:pPr>
            <a:fld id="{ED3986C4-E635-4CB0-BA3A-6A5637F38AAB}" type="slidenum">
              <a:rPr lang="en-US"/>
              <a:pPr>
                <a:defRPr/>
              </a:pPr>
              <a:t>‹#›</a:t>
            </a:fld>
            <a:endParaRPr lang="en-US" dirty="0"/>
          </a:p>
        </p:txBody>
      </p:sp>
    </p:spTree>
    <p:extLst>
      <p:ext uri="{BB962C8B-B14F-4D97-AF65-F5344CB8AC3E}">
        <p14:creationId xmlns:p14="http://schemas.microsoft.com/office/powerpoint/2010/main" val="77124311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986C4-E635-4CB0-BA3A-6A5637F38AAB}" type="slidenum">
              <a:rPr lang="en-US" smtClean="0"/>
              <a:pPr>
                <a:defRPr/>
              </a:pPr>
              <a:t>1</a:t>
            </a:fld>
            <a:endParaRPr lang="en-US" dirty="0"/>
          </a:p>
        </p:txBody>
      </p:sp>
    </p:spTree>
    <p:extLst>
      <p:ext uri="{BB962C8B-B14F-4D97-AF65-F5344CB8AC3E}">
        <p14:creationId xmlns:p14="http://schemas.microsoft.com/office/powerpoint/2010/main" val="756592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t>Minimum Operational Performance </a:t>
            </a:r>
            <a:r>
              <a:rPr lang="en-US" sz="1100" dirty="0" smtClean="0"/>
              <a:t>Standards </a:t>
            </a:r>
            <a:r>
              <a:rPr lang="en-US" sz="1100" dirty="0"/>
              <a:t>(MOPS) </a:t>
            </a:r>
            <a:r>
              <a:rPr lang="en-US" sz="1100" dirty="0" smtClean="0"/>
              <a:t>For </a:t>
            </a:r>
            <a:r>
              <a:rPr lang="en-US" sz="1100" dirty="0"/>
              <a:t>the Aeronautical Mobile Airport Communication </a:t>
            </a:r>
            <a:r>
              <a:rPr lang="en-US" sz="1100" dirty="0" smtClean="0"/>
              <a:t>System </a:t>
            </a:r>
            <a:r>
              <a:rPr lang="en-US" sz="1100" dirty="0"/>
              <a:t>(</a:t>
            </a:r>
            <a:r>
              <a:rPr lang="en-US" sz="1100" dirty="0" err="1" smtClean="0"/>
              <a:t>AeroMACS</a:t>
            </a:r>
            <a:r>
              <a:rPr lang="en-US" sz="1100" dirty="0" smtClean="0"/>
              <a:t>). This </a:t>
            </a:r>
            <a:r>
              <a:rPr lang="en-US" sz="1100" dirty="0"/>
              <a:t>document was jointly developed by RTCA SC-223 and the European Organization for Civil </a:t>
            </a:r>
            <a:r>
              <a:rPr lang="en-US" sz="1100" dirty="0" smtClean="0"/>
              <a:t>Aviation </a:t>
            </a:r>
            <a:r>
              <a:rPr lang="en-US" sz="1100" dirty="0"/>
              <a:t>Equipment (EUROCAE) WG-82 through a consensus process. It was accepted by the Council of </a:t>
            </a:r>
            <a:r>
              <a:rPr lang="en-US" sz="1100" dirty="0" smtClean="0"/>
              <a:t>EUROCAE </a:t>
            </a:r>
            <a:r>
              <a:rPr lang="en-US" sz="1100" dirty="0"/>
              <a:t>and RTCA Program Management Committee. </a:t>
            </a:r>
            <a:endParaRPr lang="en-US" sz="1100" dirty="0" smtClean="0"/>
          </a:p>
          <a:p>
            <a:r>
              <a:rPr lang="en-US" sz="1100" b="1" dirty="0"/>
              <a:t>S</a:t>
            </a:r>
            <a:r>
              <a:rPr lang="en-US" sz="1100" b="1" dirty="0" smtClean="0"/>
              <a:t>pectrum options for additional applications</a:t>
            </a:r>
          </a:p>
          <a:p>
            <a:r>
              <a:rPr lang="en-US" sz="1100" dirty="0" smtClean="0"/>
              <a:t>It is worth pointing out that WiMAX/</a:t>
            </a:r>
            <a:r>
              <a:rPr lang="en-US" sz="1100" dirty="0" err="1" smtClean="0"/>
              <a:t>AeroMACS</a:t>
            </a:r>
            <a:r>
              <a:rPr lang="en-US" sz="1100" dirty="0" smtClean="0"/>
              <a:t> radios will typically cover a frequency range wider than the </a:t>
            </a:r>
            <a:r>
              <a:rPr lang="en-US" sz="1100" dirty="0" err="1" smtClean="0"/>
              <a:t>AeroMACS</a:t>
            </a:r>
            <a:r>
              <a:rPr lang="en-US" sz="1100" dirty="0" smtClean="0"/>
              <a:t> band (5000-5190). This of course is of benefit to equipment vendors in that they can manufacture one radio for multiple applications. It is better for manufacturing efficiencies and leads to higher volumes per radio type and, ultimately, lower costs. </a:t>
            </a:r>
          </a:p>
          <a:p>
            <a:r>
              <a:rPr lang="en-US" sz="1100" dirty="0" smtClean="0"/>
              <a:t>For airport deployments it opens the possibility to use this extended frequency range capability to add other channels and applications on the same equipment. An important application that can consume significant BW is video surveillance for security applications … this could certainly be considered a ‘Public Safety’ related application for the 4940-4900 public safety band. This at present would only be applicable in the US.</a:t>
            </a:r>
          </a:p>
          <a:p>
            <a:r>
              <a:rPr lang="en-US" sz="1100" dirty="0" smtClean="0"/>
              <a:t>The 5800 MHz </a:t>
            </a:r>
            <a:r>
              <a:rPr lang="en-US" sz="1100" dirty="0" err="1" smtClean="0"/>
              <a:t>WiFi</a:t>
            </a:r>
            <a:r>
              <a:rPr lang="en-US" sz="1100" dirty="0" smtClean="0"/>
              <a:t> band will likely be already congested, nevertheless, it may be suitable for other ‘nice to have’ applications. It would not, of course, be suitable for ‘mission critical’ applications due to the anticipated congestion. A congested channel can result in higher latency and capacity not being available when required.</a:t>
            </a:r>
            <a:endParaRPr lang="en-US" sz="1100" dirty="0"/>
          </a:p>
        </p:txBody>
      </p:sp>
      <p:sp>
        <p:nvSpPr>
          <p:cNvPr id="4" name="Slide Number Placeholder 3"/>
          <p:cNvSpPr>
            <a:spLocks noGrp="1"/>
          </p:cNvSpPr>
          <p:nvPr>
            <p:ph type="sldNum" sz="quarter" idx="10"/>
          </p:nvPr>
        </p:nvSpPr>
        <p:spPr/>
        <p:txBody>
          <a:bodyPr/>
          <a:lstStyle/>
          <a:p>
            <a:pPr>
              <a:defRPr/>
            </a:pPr>
            <a:fld id="{ED3986C4-E635-4CB0-BA3A-6A5637F38AAB}" type="slidenum">
              <a:rPr lang="en-US" smtClean="0"/>
              <a:pPr>
                <a:defRPr/>
              </a:pPr>
              <a:t>3</a:t>
            </a:fld>
            <a:endParaRPr lang="en-US" dirty="0"/>
          </a:p>
        </p:txBody>
      </p:sp>
    </p:spTree>
    <p:extLst>
      <p:ext uri="{BB962C8B-B14F-4D97-AF65-F5344CB8AC3E}">
        <p14:creationId xmlns:p14="http://schemas.microsoft.com/office/powerpoint/2010/main" val="2473182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3986C4-E635-4CB0-BA3A-6A5637F38AAB}" type="slidenum">
              <a:rPr lang="en-US" smtClean="0"/>
              <a:pPr>
                <a:defRPr/>
              </a:pPr>
              <a:t>4</a:t>
            </a:fld>
            <a:endParaRPr lang="en-US" dirty="0"/>
          </a:p>
        </p:txBody>
      </p:sp>
    </p:spTree>
    <p:extLst>
      <p:ext uri="{BB962C8B-B14F-4D97-AF65-F5344CB8AC3E}">
        <p14:creationId xmlns:p14="http://schemas.microsoft.com/office/powerpoint/2010/main" val="214409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3986C4-E635-4CB0-BA3A-6A5637F38AAB}" type="slidenum">
              <a:rPr lang="en-US" smtClean="0"/>
              <a:pPr>
                <a:defRPr/>
              </a:pPr>
              <a:t>19</a:t>
            </a:fld>
            <a:endParaRPr lang="en-US" dirty="0"/>
          </a:p>
        </p:txBody>
      </p:sp>
    </p:spTree>
    <p:extLst>
      <p:ext uri="{BB962C8B-B14F-4D97-AF65-F5344CB8AC3E}">
        <p14:creationId xmlns:p14="http://schemas.microsoft.com/office/powerpoint/2010/main" val="427040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world_dot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388" y="533400"/>
            <a:ext cx="9039225"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wmx_forum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8125" y="5181600"/>
            <a:ext cx="11334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0"/>
          <p:cNvSpPr txBox="1">
            <a:spLocks noChangeArrowheads="1"/>
          </p:cNvSpPr>
          <p:nvPr/>
        </p:nvSpPr>
        <p:spPr bwMode="auto">
          <a:xfrm>
            <a:off x="3124200" y="6553200"/>
            <a:ext cx="3014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en-US" sz="1000" dirty="0" smtClean="0"/>
              <a:t>Copyright 2015 WiMAX Forum. All rights reserved</a:t>
            </a:r>
          </a:p>
        </p:txBody>
      </p:sp>
      <p:sp>
        <p:nvSpPr>
          <p:cNvPr id="2" name="Title 1"/>
          <p:cNvSpPr>
            <a:spLocks noGrp="1"/>
          </p:cNvSpPr>
          <p:nvPr>
            <p:ph type="ctrTitle"/>
          </p:nvPr>
        </p:nvSpPr>
        <p:spPr>
          <a:xfrm>
            <a:off x="381000" y="2130425"/>
            <a:ext cx="8382000" cy="1470025"/>
          </a:xfrm>
        </p:spPr>
        <p:txBody>
          <a:bodyPr anchor="b">
            <a:normAutofit/>
          </a:bodyPr>
          <a:lstStyle>
            <a:lvl1pPr algn="ctr">
              <a:defRPr sz="4000" b="1">
                <a:solidFill>
                  <a:srgbClr val="0066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7045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6699"/>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A0FA8B7-6B4A-47A3-9ADE-E7D773882DDE}" type="slidenum">
              <a:rPr lang="en-US"/>
              <a:pPr>
                <a:defRPr/>
              </a:pPr>
              <a:t>‹#›</a:t>
            </a:fld>
            <a:endParaRPr lang="en-US" dirty="0"/>
          </a:p>
        </p:txBody>
      </p:sp>
    </p:spTree>
    <p:extLst>
      <p:ext uri="{BB962C8B-B14F-4D97-AF65-F5344CB8AC3E}">
        <p14:creationId xmlns:p14="http://schemas.microsoft.com/office/powerpoint/2010/main" val="397253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buClr>
                <a:srgbClr val="FF9933"/>
              </a:buClr>
              <a:buSzPct val="120000"/>
              <a:defRPr/>
            </a:lvl1pPr>
            <a:lvl2pPr>
              <a:buClr>
                <a:srgbClr val="FF9933"/>
              </a:buClr>
              <a:buSzPct val="120000"/>
              <a:defRPr/>
            </a:lvl2pPr>
            <a:lvl3pPr>
              <a:buClr>
                <a:srgbClr val="FF9933"/>
              </a:buClr>
              <a:buSzPct val="120000"/>
              <a:defRPr/>
            </a:lvl3pPr>
            <a:lvl4pPr>
              <a:buClr>
                <a:srgbClr val="FF9933"/>
              </a:buClr>
              <a:buSzPct val="120000"/>
              <a:defRPr/>
            </a:lvl4pPr>
            <a:lvl5pPr>
              <a:buClr>
                <a:srgbClr val="FF9933"/>
              </a:buClr>
              <a:buSzPct val="1200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274638"/>
            <a:ext cx="8229600" cy="1143000"/>
          </a:xfrm>
        </p:spPr>
        <p:txBody>
          <a:bodyPr/>
          <a:lstStyle>
            <a:lvl1pPr algn="l">
              <a:defRPr b="1">
                <a:solidFill>
                  <a:srgbClr val="006699"/>
                </a:solidFill>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4EB38F43-700C-4253-A67B-4F1D5F8009D2}" type="slidenum">
              <a:rPr lang="en-US"/>
              <a:pPr>
                <a:defRPr/>
              </a:pPr>
              <a:t>‹#›</a:t>
            </a:fld>
            <a:endParaRPr lang="en-US" dirty="0"/>
          </a:p>
        </p:txBody>
      </p:sp>
    </p:spTree>
    <p:extLst>
      <p:ext uri="{BB962C8B-B14F-4D97-AF65-F5344CB8AC3E}">
        <p14:creationId xmlns:p14="http://schemas.microsoft.com/office/powerpoint/2010/main" val="124269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solidFill>
                  <a:srgbClr val="006699"/>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buClr>
                <a:srgbClr val="FF9933"/>
              </a:buClr>
              <a:buSzPct val="120000"/>
              <a:defRPr/>
            </a:lvl1pPr>
            <a:lvl2pPr>
              <a:buClr>
                <a:srgbClr val="FF9933"/>
              </a:buClr>
              <a:buSzPct val="120000"/>
              <a:defRPr/>
            </a:lvl2pPr>
            <a:lvl3pPr>
              <a:buClr>
                <a:srgbClr val="FF9933"/>
              </a:buClr>
              <a:buSzPct val="120000"/>
              <a:defRPr/>
            </a:lvl3pPr>
            <a:lvl4pPr>
              <a:buClr>
                <a:srgbClr val="FF9933"/>
              </a:buClr>
              <a:buSzPct val="120000"/>
              <a:defRPr/>
            </a:lvl4pPr>
            <a:lvl5pPr>
              <a:buClr>
                <a:srgbClr val="FF9933"/>
              </a:buClr>
              <a:buSzPct val="1200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91BC2267-0735-4E47-95CB-741E4070E434}" type="slidenum">
              <a:rPr lang="en-US"/>
              <a:pPr>
                <a:defRPr/>
              </a:pPr>
              <a:t>‹#›</a:t>
            </a:fld>
            <a:endParaRPr lang="en-US" dirty="0"/>
          </a:p>
        </p:txBody>
      </p:sp>
    </p:spTree>
    <p:extLst>
      <p:ext uri="{BB962C8B-B14F-4D97-AF65-F5344CB8AC3E}">
        <p14:creationId xmlns:p14="http://schemas.microsoft.com/office/powerpoint/2010/main" val="79140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006699"/>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lvl1pPr>
              <a:buClr>
                <a:srgbClr val="FF9933"/>
              </a:buClr>
              <a:buSzPct val="120000"/>
              <a:defRPr baseline="0"/>
            </a:lvl1pPr>
            <a:lvl2pPr>
              <a:buClr>
                <a:srgbClr val="FF9933"/>
              </a:buClr>
              <a:buSzPct val="120000"/>
              <a:defRPr baseline="0"/>
            </a:lvl2pPr>
            <a:lvl3pPr>
              <a:buClr>
                <a:srgbClr val="FF9933"/>
              </a:buClr>
              <a:buSzPct val="120000"/>
              <a:defRPr baseline="0"/>
            </a:lvl3pPr>
            <a:lvl4pPr>
              <a:buClr>
                <a:srgbClr val="FF9933"/>
              </a:buClr>
              <a:buSzPct val="120000"/>
              <a:defRPr baseline="0"/>
            </a:lvl4pPr>
            <a:lvl5pPr>
              <a:buClr>
                <a:srgbClr val="FF9933"/>
              </a:buClr>
              <a:buSzPct val="120000"/>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7E744BD9-30D4-4382-8CCA-244243A24A27}" type="slidenum">
              <a:rPr lang="en-US"/>
              <a:pPr>
                <a:defRPr/>
              </a:pPr>
              <a:t>‹#›</a:t>
            </a:fld>
            <a:endParaRPr lang="en-US" dirty="0"/>
          </a:p>
        </p:txBody>
      </p:sp>
    </p:spTree>
    <p:extLst>
      <p:ext uri="{BB962C8B-B14F-4D97-AF65-F5344CB8AC3E}">
        <p14:creationId xmlns:p14="http://schemas.microsoft.com/office/powerpoint/2010/main" val="357677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wmf_horizontal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6477000"/>
            <a:ext cx="16668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3124200" y="6553200"/>
            <a:ext cx="3010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en-US" sz="1000" dirty="0" smtClean="0">
                <a:cs typeface="Geneva" charset="0"/>
              </a:rPr>
              <a:t>Copyright 2015</a:t>
            </a:r>
            <a:r>
              <a:rPr lang="en-US" sz="1000" baseline="0" dirty="0" smtClean="0">
                <a:cs typeface="Geneva" charset="0"/>
              </a:rPr>
              <a:t> </a:t>
            </a:r>
            <a:r>
              <a:rPr lang="en-US" sz="1000" dirty="0" smtClean="0">
                <a:cs typeface="Geneva" charset="0"/>
              </a:rPr>
              <a:t>WiMAX Forum. All rights reserved</a:t>
            </a:r>
          </a:p>
        </p:txBody>
      </p:sp>
      <p:pic>
        <p:nvPicPr>
          <p:cNvPr id="6" name="Picture 6" descr="world_dot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388" y="533400"/>
            <a:ext cx="9039225"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048000"/>
            <a:ext cx="7772400" cy="1362075"/>
          </a:xfrm>
        </p:spPr>
        <p:txBody>
          <a:bodyPr anchor="b"/>
          <a:lstStyle>
            <a:lvl1pPr algn="l">
              <a:defRPr sz="4000" b="1" cap="none" baseline="0">
                <a:solidFill>
                  <a:srgbClr val="0066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419600"/>
            <a:ext cx="7772400" cy="1500187"/>
          </a:xfrm>
        </p:spPr>
        <p:txBody>
          <a:bodyPr/>
          <a:lstStyle>
            <a:lvl1pPr marL="0" indent="0">
              <a:buNone/>
              <a:defRPr sz="2000">
                <a:solidFill>
                  <a:schemeClr val="tx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defRPr/>
            </a:lvl1pPr>
          </a:lstStyle>
          <a:p>
            <a:pPr>
              <a:defRPr/>
            </a:pPr>
            <a:fld id="{C9CA9DA6-B1BC-4F75-91DF-32FA90BC0B59}" type="slidenum">
              <a:rPr lang="en-US"/>
              <a:pPr>
                <a:defRPr/>
              </a:pPr>
              <a:t>‹#›</a:t>
            </a:fld>
            <a:endParaRPr lang="en-US" dirty="0"/>
          </a:p>
        </p:txBody>
      </p:sp>
    </p:spTree>
    <p:extLst>
      <p:ext uri="{BB962C8B-B14F-4D97-AF65-F5344CB8AC3E}">
        <p14:creationId xmlns:p14="http://schemas.microsoft.com/office/powerpoint/2010/main" val="362415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p:nvPr>
        </p:nvSpPr>
        <p:spPr>
          <a:xfrm>
            <a:off x="457200" y="274638"/>
            <a:ext cx="8229600" cy="1143000"/>
          </a:xfrm>
        </p:spPr>
        <p:txBody>
          <a:bodyPr>
            <a:normAutofit/>
          </a:bodyPr>
          <a:lstStyle>
            <a:lvl1pPr algn="l">
              <a:defRPr sz="4000" b="1">
                <a:solidFill>
                  <a:srgbClr val="006699"/>
                </a:solidFill>
              </a:defRPr>
            </a:lvl1p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01B72D6C-9656-4B43-8B9A-F63CE0927EE3}" type="slidenum">
              <a:rPr lang="en-US"/>
              <a:pPr>
                <a:defRPr/>
              </a:pPr>
              <a:t>‹#›</a:t>
            </a:fld>
            <a:endParaRPr lang="en-US" dirty="0"/>
          </a:p>
        </p:txBody>
      </p:sp>
    </p:spTree>
    <p:extLst>
      <p:ext uri="{BB962C8B-B14F-4D97-AF65-F5344CB8AC3E}">
        <p14:creationId xmlns:p14="http://schemas.microsoft.com/office/powerpoint/2010/main" val="230016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961F7CE6-B4A7-4E85-8D2C-37C904A2A910}" type="slidenum">
              <a:rPr lang="en-US" smtClean="0"/>
              <a:pPr>
                <a:defRPr/>
              </a:pPr>
              <a:t>‹#›</a:t>
            </a:fld>
            <a:endParaRPr lang="en-US" dirty="0"/>
          </a:p>
        </p:txBody>
      </p:sp>
    </p:spTree>
    <p:extLst>
      <p:ext uri="{BB962C8B-B14F-4D97-AF65-F5344CB8AC3E}">
        <p14:creationId xmlns:p14="http://schemas.microsoft.com/office/powerpoint/2010/main" val="209216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66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FF9933"/>
              </a:buClr>
              <a:buSzPct val="120000"/>
              <a:defRPr sz="2400"/>
            </a:lvl1pPr>
            <a:lvl2pPr>
              <a:buClr>
                <a:srgbClr val="FF9933"/>
              </a:buClr>
              <a:buSzPct val="120000"/>
              <a:defRPr sz="2000"/>
            </a:lvl2pPr>
            <a:lvl3pPr>
              <a:buClr>
                <a:srgbClr val="FF9933"/>
              </a:buClr>
              <a:buSzPct val="120000"/>
              <a:defRPr sz="1800"/>
            </a:lvl3pPr>
            <a:lvl4pPr>
              <a:buClr>
                <a:srgbClr val="FF9933"/>
              </a:buClr>
              <a:buSzPct val="120000"/>
              <a:defRPr sz="1600"/>
            </a:lvl4pPr>
            <a:lvl5pPr>
              <a:buClr>
                <a:srgbClr val="FF9933"/>
              </a:buClr>
              <a:buSzPct val="1200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66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FF9933"/>
              </a:buClr>
              <a:buSzPct val="120000"/>
              <a:defRPr sz="2400"/>
            </a:lvl1pPr>
            <a:lvl2pPr>
              <a:buClr>
                <a:srgbClr val="FF9933"/>
              </a:buClr>
              <a:buSzPct val="120000"/>
              <a:defRPr sz="2000"/>
            </a:lvl2pPr>
            <a:lvl3pPr>
              <a:buClr>
                <a:srgbClr val="FF9933"/>
              </a:buClr>
              <a:buSzPct val="120000"/>
              <a:defRPr sz="1800"/>
            </a:lvl3pPr>
            <a:lvl4pPr>
              <a:buClr>
                <a:srgbClr val="FF9933"/>
              </a:buClr>
              <a:buSzPct val="120000"/>
              <a:defRPr sz="1600"/>
            </a:lvl4pPr>
            <a:lvl5pPr>
              <a:buClr>
                <a:srgbClr val="FF9933"/>
              </a:buClr>
              <a:buSzPct val="1200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274638"/>
            <a:ext cx="8229600" cy="1143000"/>
          </a:xfrm>
        </p:spPr>
        <p:txBody>
          <a:bodyPr>
            <a:normAutofit/>
          </a:bodyPr>
          <a:lstStyle>
            <a:lvl1pPr algn="l">
              <a:defRPr sz="4000" b="1">
                <a:solidFill>
                  <a:srgbClr val="006699"/>
                </a:solidFill>
              </a:defRPr>
            </a:lvl1pPr>
          </a:lstStyle>
          <a:p>
            <a:r>
              <a:rPr lang="en-US"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B7FC2311-96DB-4ED8-8921-C4F498AADD73}" type="slidenum">
              <a:rPr lang="en-US"/>
              <a:pPr>
                <a:defRPr/>
              </a:pPr>
              <a:t>‹#›</a:t>
            </a:fld>
            <a:endParaRPr lang="en-US" dirty="0"/>
          </a:p>
        </p:txBody>
      </p:sp>
    </p:spTree>
    <p:extLst>
      <p:ext uri="{BB962C8B-B14F-4D97-AF65-F5344CB8AC3E}">
        <p14:creationId xmlns:p14="http://schemas.microsoft.com/office/powerpoint/2010/main" val="98516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457200" y="274638"/>
            <a:ext cx="8229600" cy="1143000"/>
          </a:xfrm>
        </p:spPr>
        <p:txBody>
          <a:bodyPr/>
          <a:lstStyle>
            <a:lvl1pPr algn="l">
              <a:defRPr b="1">
                <a:solidFill>
                  <a:srgbClr val="006699"/>
                </a:solidFill>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1394C411-06C6-48EA-9065-B2B4ECD1C1AB}" type="slidenum">
              <a:rPr lang="en-US"/>
              <a:pPr>
                <a:defRPr/>
              </a:pPr>
              <a:t>‹#›</a:t>
            </a:fld>
            <a:endParaRPr lang="en-US" dirty="0"/>
          </a:p>
        </p:txBody>
      </p:sp>
    </p:spTree>
    <p:extLst>
      <p:ext uri="{BB962C8B-B14F-4D97-AF65-F5344CB8AC3E}">
        <p14:creationId xmlns:p14="http://schemas.microsoft.com/office/powerpoint/2010/main" val="274719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6BF296C-7A38-4559-98F8-1B9AC34175A7}" type="slidenum">
              <a:rPr lang="en-US"/>
              <a:pPr>
                <a:defRPr/>
              </a:pPr>
              <a:t>‹#›</a:t>
            </a:fld>
            <a:endParaRPr lang="en-US" dirty="0"/>
          </a:p>
        </p:txBody>
      </p:sp>
    </p:spTree>
    <p:extLst>
      <p:ext uri="{BB962C8B-B14F-4D97-AF65-F5344CB8AC3E}">
        <p14:creationId xmlns:p14="http://schemas.microsoft.com/office/powerpoint/2010/main" val="223231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6699"/>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rgbClr val="FF9933"/>
              </a:buClr>
              <a:buSzPct val="120000"/>
              <a:defRPr sz="3200"/>
            </a:lvl1pPr>
            <a:lvl2pPr>
              <a:buClr>
                <a:srgbClr val="FF9933"/>
              </a:buClr>
              <a:buSzPct val="120000"/>
              <a:defRPr sz="2800"/>
            </a:lvl2pPr>
            <a:lvl3pPr>
              <a:buClr>
                <a:srgbClr val="FF9933"/>
              </a:buClr>
              <a:buSzPct val="120000"/>
              <a:defRPr sz="2400"/>
            </a:lvl3pPr>
            <a:lvl4pPr>
              <a:buClr>
                <a:srgbClr val="FF9933"/>
              </a:buClr>
              <a:buSzPct val="120000"/>
              <a:defRPr sz="2000"/>
            </a:lvl4pPr>
            <a:lvl5pPr>
              <a:buClr>
                <a:srgbClr val="FF9933"/>
              </a:buClr>
              <a:buSzPct val="120000"/>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489BD91-71F2-42F6-993C-7F32092574EC}" type="slidenum">
              <a:rPr lang="en-US"/>
              <a:pPr>
                <a:defRPr/>
              </a:pPr>
              <a:t>‹#›</a:t>
            </a:fld>
            <a:endParaRPr lang="en-US" dirty="0"/>
          </a:p>
        </p:txBody>
      </p:sp>
    </p:spTree>
    <p:extLst>
      <p:ext uri="{BB962C8B-B14F-4D97-AF65-F5344CB8AC3E}">
        <p14:creationId xmlns:p14="http://schemas.microsoft.com/office/powerpoint/2010/main" val="1333893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Slide Number Placeholder 5"/>
          <p:cNvSpPr>
            <a:spLocks noGrp="1"/>
          </p:cNvSpPr>
          <p:nvPr>
            <p:ph type="sldNum" sz="quarter" idx="4"/>
          </p:nvPr>
        </p:nvSpPr>
        <p:spPr>
          <a:xfrm>
            <a:off x="0" y="6484938"/>
            <a:ext cx="4572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2F2F2F"/>
                </a:solidFill>
              </a:defRPr>
            </a:lvl1pPr>
          </a:lstStyle>
          <a:p>
            <a:pPr>
              <a:defRPr/>
            </a:pPr>
            <a:fld id="{961F7CE6-B4A7-4E85-8D2C-37C904A2A910}" type="slidenum">
              <a:rPr lang="en-US"/>
              <a:pPr>
                <a:defRPr/>
              </a:pPr>
              <a:t>‹#›</a:t>
            </a:fld>
            <a:endParaRPr lang="en-US" dirty="0"/>
          </a:p>
        </p:txBody>
      </p:sp>
      <p:pic>
        <p:nvPicPr>
          <p:cNvPr id="1029" name="Picture 8" descr="wmf_horizontal2.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315200" y="6477000"/>
            <a:ext cx="16668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9"/>
          <p:cNvSpPr txBox="1">
            <a:spLocks noChangeArrowheads="1"/>
          </p:cNvSpPr>
          <p:nvPr/>
        </p:nvSpPr>
        <p:spPr bwMode="auto">
          <a:xfrm>
            <a:off x="3124200" y="6553200"/>
            <a:ext cx="3014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en-US" sz="1000" dirty="0" smtClean="0"/>
              <a:t>Copyright 2015 WiMAX Forum. All rights reserved</a:t>
            </a:r>
          </a:p>
        </p:txBody>
      </p:sp>
    </p:spTree>
  </p:cSld>
  <p:clrMap bg1="lt1" tx1="dk1" bg2="lt2" tx2="dk2" accent1="accent1" accent2="accent2" accent3="accent3" accent4="accent4" accent5="accent5" accent6="accent6" hlink="hlink" folHlink="folHlink"/>
  <p:sldLayoutIdLst>
    <p:sldLayoutId id="2147484320" r:id="rId1"/>
    <p:sldLayoutId id="2147484311" r:id="rId2"/>
    <p:sldLayoutId id="2147484321" r:id="rId3"/>
    <p:sldLayoutId id="2147484312" r:id="rId4"/>
    <p:sldLayoutId id="2147484322" r:id="rId5"/>
    <p:sldLayoutId id="2147484313" r:id="rId6"/>
    <p:sldLayoutId id="2147484314" r:id="rId7"/>
    <p:sldLayoutId id="2147484315" r:id="rId8"/>
    <p:sldLayoutId id="2147484316" r:id="rId9"/>
    <p:sldLayoutId id="2147484317" r:id="rId10"/>
    <p:sldLayoutId id="2147484318" r:id="rId11"/>
    <p:sldLayoutId id="2147484319" r:id="rId12"/>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b="1" kern="1200">
          <a:solidFill>
            <a:srgbClr val="006699"/>
          </a:solidFill>
          <a:latin typeface="+mj-lt"/>
          <a:ea typeface="MS PGothic" pitchFamily="34" charset="-128"/>
          <a:cs typeface="Geneva" pitchFamily="-108" charset="0"/>
        </a:defRPr>
      </a:lvl1pPr>
      <a:lvl2pPr algn="l" rtl="0" eaLnBrk="0" fontAlgn="base" hangingPunct="0">
        <a:spcBef>
          <a:spcPct val="0"/>
        </a:spcBef>
        <a:spcAft>
          <a:spcPct val="0"/>
        </a:spcAft>
        <a:defRPr sz="4000" b="1">
          <a:solidFill>
            <a:srgbClr val="006699"/>
          </a:solidFill>
          <a:latin typeface="Arial" pitchFamily="-108" charset="0"/>
          <a:ea typeface="MS PGothic" pitchFamily="34" charset="-128"/>
          <a:cs typeface="Geneva" pitchFamily="-108" charset="0"/>
        </a:defRPr>
      </a:lvl2pPr>
      <a:lvl3pPr algn="l" rtl="0" eaLnBrk="0" fontAlgn="base" hangingPunct="0">
        <a:spcBef>
          <a:spcPct val="0"/>
        </a:spcBef>
        <a:spcAft>
          <a:spcPct val="0"/>
        </a:spcAft>
        <a:defRPr sz="4000" b="1">
          <a:solidFill>
            <a:srgbClr val="006699"/>
          </a:solidFill>
          <a:latin typeface="Arial" pitchFamily="-108" charset="0"/>
          <a:ea typeface="MS PGothic" pitchFamily="34" charset="-128"/>
          <a:cs typeface="Geneva" pitchFamily="-108" charset="0"/>
        </a:defRPr>
      </a:lvl3pPr>
      <a:lvl4pPr algn="l" rtl="0" eaLnBrk="0" fontAlgn="base" hangingPunct="0">
        <a:spcBef>
          <a:spcPct val="0"/>
        </a:spcBef>
        <a:spcAft>
          <a:spcPct val="0"/>
        </a:spcAft>
        <a:defRPr sz="4000" b="1">
          <a:solidFill>
            <a:srgbClr val="006699"/>
          </a:solidFill>
          <a:latin typeface="Arial" pitchFamily="-108" charset="0"/>
          <a:ea typeface="MS PGothic" pitchFamily="34" charset="-128"/>
          <a:cs typeface="Geneva" pitchFamily="-108" charset="0"/>
        </a:defRPr>
      </a:lvl4pPr>
      <a:lvl5pPr algn="l" rtl="0" eaLnBrk="0" fontAlgn="base" hangingPunct="0">
        <a:spcBef>
          <a:spcPct val="0"/>
        </a:spcBef>
        <a:spcAft>
          <a:spcPct val="0"/>
        </a:spcAft>
        <a:defRPr sz="4000" b="1">
          <a:solidFill>
            <a:srgbClr val="006699"/>
          </a:solidFill>
          <a:latin typeface="Arial" pitchFamily="-108" charset="0"/>
          <a:ea typeface="MS PGothic" pitchFamily="34" charset="-128"/>
          <a:cs typeface="Geneva" pitchFamily="-108" charset="0"/>
        </a:defRPr>
      </a:lvl5pPr>
      <a:lvl6pPr marL="457200" algn="l" rtl="0" fontAlgn="base">
        <a:spcBef>
          <a:spcPct val="0"/>
        </a:spcBef>
        <a:spcAft>
          <a:spcPct val="0"/>
        </a:spcAft>
        <a:defRPr sz="4000" b="1">
          <a:solidFill>
            <a:srgbClr val="006699"/>
          </a:solidFill>
          <a:latin typeface="Arial" pitchFamily="-108" charset="0"/>
          <a:ea typeface="Geneva" pitchFamily="-108" charset="0"/>
          <a:cs typeface="Geneva" pitchFamily="-108" charset="0"/>
        </a:defRPr>
      </a:lvl6pPr>
      <a:lvl7pPr marL="914400" algn="l" rtl="0" fontAlgn="base">
        <a:spcBef>
          <a:spcPct val="0"/>
        </a:spcBef>
        <a:spcAft>
          <a:spcPct val="0"/>
        </a:spcAft>
        <a:defRPr sz="4000" b="1">
          <a:solidFill>
            <a:srgbClr val="006699"/>
          </a:solidFill>
          <a:latin typeface="Arial" pitchFamily="-108" charset="0"/>
          <a:ea typeface="Geneva" pitchFamily="-108" charset="0"/>
          <a:cs typeface="Geneva" pitchFamily="-108" charset="0"/>
        </a:defRPr>
      </a:lvl7pPr>
      <a:lvl8pPr marL="1371600" algn="l" rtl="0" fontAlgn="base">
        <a:spcBef>
          <a:spcPct val="0"/>
        </a:spcBef>
        <a:spcAft>
          <a:spcPct val="0"/>
        </a:spcAft>
        <a:defRPr sz="4000" b="1">
          <a:solidFill>
            <a:srgbClr val="006699"/>
          </a:solidFill>
          <a:latin typeface="Arial" pitchFamily="-108" charset="0"/>
          <a:ea typeface="Geneva" pitchFamily="-108" charset="0"/>
          <a:cs typeface="Geneva" pitchFamily="-108" charset="0"/>
        </a:defRPr>
      </a:lvl8pPr>
      <a:lvl9pPr marL="1828800" algn="l" rtl="0" fontAlgn="base">
        <a:spcBef>
          <a:spcPct val="0"/>
        </a:spcBef>
        <a:spcAft>
          <a:spcPct val="0"/>
        </a:spcAft>
        <a:defRPr sz="4000" b="1">
          <a:solidFill>
            <a:srgbClr val="006699"/>
          </a:solidFill>
          <a:latin typeface="Arial" pitchFamily="-108" charset="0"/>
          <a:ea typeface="Geneva" pitchFamily="-108" charset="0"/>
          <a:cs typeface="Geneva" pitchFamily="-108" charset="0"/>
        </a:defRPr>
      </a:lvl9pPr>
    </p:titleStyle>
    <p:bodyStyle>
      <a:lvl1pPr marL="342900" indent="-342900" algn="l" rtl="0" eaLnBrk="0" fontAlgn="base" hangingPunct="0">
        <a:spcBef>
          <a:spcPct val="20000"/>
        </a:spcBef>
        <a:spcAft>
          <a:spcPct val="0"/>
        </a:spcAft>
        <a:buClr>
          <a:srgbClr val="FF9933"/>
        </a:buClr>
        <a:buSzPct val="120000"/>
        <a:buFont typeface="Arial" pitchFamily="34" charset="0"/>
        <a:buChar char="•"/>
        <a:defRPr sz="3200" kern="1200">
          <a:solidFill>
            <a:schemeClr val="tx1"/>
          </a:solidFill>
          <a:latin typeface="+mn-lt"/>
          <a:ea typeface="Geneva" pitchFamily="-108" charset="0"/>
          <a:cs typeface="Geneva" pitchFamily="-108" charset="0"/>
        </a:defRPr>
      </a:lvl1pPr>
      <a:lvl2pPr marL="742950" indent="-285750" algn="l" rtl="0" eaLnBrk="0" fontAlgn="base" hangingPunct="0">
        <a:spcBef>
          <a:spcPct val="20000"/>
        </a:spcBef>
        <a:spcAft>
          <a:spcPct val="0"/>
        </a:spcAft>
        <a:buClr>
          <a:srgbClr val="FF9933"/>
        </a:buClr>
        <a:buSzPct val="120000"/>
        <a:buFont typeface="Arial" pitchFamily="34" charset="0"/>
        <a:buChar char="–"/>
        <a:defRPr sz="2800" kern="1200">
          <a:solidFill>
            <a:schemeClr val="tx1"/>
          </a:solidFill>
          <a:latin typeface="+mn-lt"/>
          <a:ea typeface="MS PGothic" pitchFamily="34" charset="-128"/>
          <a:cs typeface="Geneva" pitchFamily="-108" charset="0"/>
        </a:defRPr>
      </a:lvl2pPr>
      <a:lvl3pPr marL="1143000" indent="-228600" algn="l" rtl="0" eaLnBrk="0" fontAlgn="base" hangingPunct="0">
        <a:spcBef>
          <a:spcPct val="20000"/>
        </a:spcBef>
        <a:spcAft>
          <a:spcPct val="0"/>
        </a:spcAft>
        <a:buClr>
          <a:srgbClr val="FF9933"/>
        </a:buClr>
        <a:buSzPct val="120000"/>
        <a:buFont typeface="Arial" pitchFamily="34" charset="0"/>
        <a:buChar char="•"/>
        <a:defRPr sz="2400" kern="1200">
          <a:solidFill>
            <a:schemeClr val="tx1"/>
          </a:solidFill>
          <a:latin typeface="+mn-lt"/>
          <a:ea typeface="MS PGothic" pitchFamily="34" charset="-128"/>
          <a:cs typeface="Geneva" pitchFamily="-108" charset="0"/>
        </a:defRPr>
      </a:lvl3pPr>
      <a:lvl4pPr marL="1600200" indent="-228600" algn="l" rtl="0" eaLnBrk="0" fontAlgn="base" hangingPunct="0">
        <a:spcBef>
          <a:spcPct val="20000"/>
        </a:spcBef>
        <a:spcAft>
          <a:spcPct val="0"/>
        </a:spcAft>
        <a:buClr>
          <a:srgbClr val="FF9933"/>
        </a:buClr>
        <a:buSzPct val="120000"/>
        <a:buFont typeface="Arial" pitchFamily="34" charset="0"/>
        <a:buChar char="–"/>
        <a:defRPr sz="2000" kern="1200">
          <a:solidFill>
            <a:schemeClr val="tx1"/>
          </a:solidFill>
          <a:latin typeface="+mn-lt"/>
          <a:ea typeface="MS PGothic" pitchFamily="34" charset="-128"/>
          <a:cs typeface="Geneva" pitchFamily="-108" charset="0"/>
        </a:defRPr>
      </a:lvl4pPr>
      <a:lvl5pPr marL="2057400" indent="-228600" algn="l" rtl="0" eaLnBrk="0" fontAlgn="base" hangingPunct="0">
        <a:spcBef>
          <a:spcPct val="20000"/>
        </a:spcBef>
        <a:spcAft>
          <a:spcPct val="0"/>
        </a:spcAft>
        <a:buClr>
          <a:srgbClr val="FF9933"/>
        </a:buClr>
        <a:buSzPct val="120000"/>
        <a:buFont typeface="Arial" pitchFamily="34" charset="0"/>
        <a:buChar char="»"/>
        <a:defRPr sz="2000" kern="1200">
          <a:solidFill>
            <a:schemeClr val="tx1"/>
          </a:solidFill>
          <a:latin typeface="+mn-lt"/>
          <a:ea typeface="MS PGothic" pitchFamily="34" charset="-128"/>
          <a:cs typeface="Geneva" pitchFamily="-10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AeroMACS</a:t>
            </a:r>
            <a:r>
              <a:rPr lang="en-US" dirty="0"/>
              <a:t> </a:t>
            </a:r>
            <a:r>
              <a:rPr lang="en-US" dirty="0" err="1" smtClean="0"/>
              <a:t>Bandplan</a:t>
            </a:r>
            <a:r>
              <a:rPr lang="en-US" dirty="0" smtClean="0"/>
              <a:t>,             User Community</a:t>
            </a:r>
            <a:endParaRPr lang="en-US" dirty="0"/>
          </a:p>
        </p:txBody>
      </p:sp>
      <p:sp>
        <p:nvSpPr>
          <p:cNvPr id="3" name="Subtitle 2"/>
          <p:cNvSpPr>
            <a:spLocks noGrp="1"/>
          </p:cNvSpPr>
          <p:nvPr>
            <p:ph type="subTitle" idx="1"/>
          </p:nvPr>
        </p:nvSpPr>
        <p:spPr>
          <a:xfrm>
            <a:off x="685800" y="3505200"/>
            <a:ext cx="7543800" cy="1752600"/>
          </a:xfrm>
        </p:spPr>
        <p:txBody>
          <a:bodyPr/>
          <a:lstStyle/>
          <a:p>
            <a:endParaRPr lang="en-US" dirty="0" smtClean="0"/>
          </a:p>
          <a:p>
            <a:r>
              <a:rPr lang="en-US" dirty="0" smtClean="0"/>
              <a:t>April 22, 2015</a:t>
            </a:r>
            <a:br>
              <a:rPr lang="en-US" dirty="0" smtClean="0"/>
            </a:br>
            <a:endParaRPr lang="en-US" dirty="0" smtClean="0"/>
          </a:p>
        </p:txBody>
      </p:sp>
    </p:spTree>
    <p:extLst>
      <p:ext uri="{BB962C8B-B14F-4D97-AF65-F5344CB8AC3E}">
        <p14:creationId xmlns:p14="http://schemas.microsoft.com/office/powerpoint/2010/main" val="4762998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1d: Recommended BS Antenna Elevation Mask [MASPs]</a:t>
            </a:r>
            <a:endParaRPr lang="en-US" dirty="0"/>
          </a:p>
        </p:txBody>
      </p:sp>
      <p:sp>
        <p:nvSpPr>
          <p:cNvPr id="5" name="Content Placeholder 4"/>
          <p:cNvSpPr>
            <a:spLocks noGrp="1"/>
          </p:cNvSpPr>
          <p:nvPr>
            <p:ph idx="1"/>
          </p:nvPr>
        </p:nvSpPr>
        <p:spPr>
          <a:xfrm>
            <a:off x="447541" y="1713963"/>
            <a:ext cx="2804588" cy="3229377"/>
          </a:xfrm>
        </p:spPr>
        <p:txBody>
          <a:bodyPr/>
          <a:lstStyle/>
          <a:p>
            <a:r>
              <a:rPr lang="en-US" sz="2800" dirty="0" smtClean="0"/>
              <a:t>15 </a:t>
            </a:r>
            <a:r>
              <a:rPr lang="en-US" sz="2800" dirty="0" err="1" smtClean="0"/>
              <a:t>dBi</a:t>
            </a:r>
            <a:r>
              <a:rPr lang="en-US" sz="2800" dirty="0" smtClean="0"/>
              <a:t> sector antenna</a:t>
            </a:r>
          </a:p>
          <a:p>
            <a:pPr lvl="1"/>
            <a:r>
              <a:rPr lang="en-US" sz="2400" dirty="0" smtClean="0"/>
              <a:t>Azimuth 120 degrees</a:t>
            </a:r>
          </a:p>
          <a:p>
            <a:r>
              <a:rPr lang="en-US" sz="2800" dirty="0" smtClean="0"/>
              <a:t>Elevation as shown →</a:t>
            </a:r>
            <a:endParaRPr lang="en-US" sz="2800" dirty="0"/>
          </a:p>
        </p:txBody>
      </p:sp>
      <p:sp>
        <p:nvSpPr>
          <p:cNvPr id="3" name="Slide Number Placeholder 2"/>
          <p:cNvSpPr>
            <a:spLocks noGrp="1"/>
          </p:cNvSpPr>
          <p:nvPr>
            <p:ph type="sldNum" sz="quarter" idx="10"/>
          </p:nvPr>
        </p:nvSpPr>
        <p:spPr/>
        <p:txBody>
          <a:bodyPr/>
          <a:lstStyle/>
          <a:p>
            <a:pPr>
              <a:defRPr/>
            </a:pPr>
            <a:fld id="{1394C411-06C6-48EA-9065-B2B4ECD1C1AB}" type="slidenum">
              <a:rPr lang="en-US" smtClean="0"/>
              <a:pPr>
                <a:defRPr/>
              </a:pPr>
              <a:t>10</a:t>
            </a:fld>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b="-250"/>
          <a:stretch>
            <a:fillRect/>
          </a:stretch>
        </p:blipFill>
        <p:spPr bwMode="auto">
          <a:xfrm>
            <a:off x="3257495" y="1713963"/>
            <a:ext cx="5425011" cy="3898900"/>
          </a:xfrm>
          <a:prstGeom prst="rect">
            <a:avLst/>
          </a:prstGeom>
          <a:noFill/>
          <a:ln>
            <a:noFill/>
          </a:ln>
        </p:spPr>
      </p:pic>
    </p:spTree>
    <p:extLst>
      <p:ext uri="{BB962C8B-B14F-4D97-AF65-F5344CB8AC3E}">
        <p14:creationId xmlns:p14="http://schemas.microsoft.com/office/powerpoint/2010/main" val="17429225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1e: </a:t>
            </a:r>
            <a:r>
              <a:rPr lang="en-US" dirty="0" err="1" smtClean="0"/>
              <a:t>AeroMACS</a:t>
            </a:r>
            <a:r>
              <a:rPr lang="en-US" dirty="0" smtClean="0"/>
              <a:t> Spectral Mask</a:t>
            </a:r>
            <a:endParaRPr lang="en-US" dirty="0"/>
          </a:p>
        </p:txBody>
      </p:sp>
      <p:sp>
        <p:nvSpPr>
          <p:cNvPr id="3" name="Slide Number Placeholder 2"/>
          <p:cNvSpPr>
            <a:spLocks noGrp="1"/>
          </p:cNvSpPr>
          <p:nvPr>
            <p:ph type="sldNum" sz="quarter" idx="10"/>
          </p:nvPr>
        </p:nvSpPr>
        <p:spPr/>
        <p:txBody>
          <a:bodyPr/>
          <a:lstStyle/>
          <a:p>
            <a:pPr>
              <a:defRPr/>
            </a:pPr>
            <a:fld id="{961F7CE6-B4A7-4E85-8D2C-37C904A2A910}" type="slidenum">
              <a:rPr lang="en-US" smtClean="0"/>
              <a:pPr>
                <a:defRPr/>
              </a:pPr>
              <a:t>11</a:t>
            </a:fld>
            <a:endParaRPr lang="en-US" dirty="0"/>
          </a:p>
        </p:txBody>
      </p:sp>
      <p:pic>
        <p:nvPicPr>
          <p:cNvPr id="5" name="Picture 4"/>
          <p:cNvPicPr>
            <a:picLocks noChangeAspect="1"/>
          </p:cNvPicPr>
          <p:nvPr/>
        </p:nvPicPr>
        <p:blipFill>
          <a:blip r:embed="rId2"/>
          <a:stretch>
            <a:fillRect/>
          </a:stretch>
        </p:blipFill>
        <p:spPr>
          <a:xfrm>
            <a:off x="1828800" y="1524000"/>
            <a:ext cx="5486400" cy="3280225"/>
          </a:xfrm>
          <a:prstGeom prst="rect">
            <a:avLst/>
          </a:prstGeom>
        </p:spPr>
      </p:pic>
      <p:sp>
        <p:nvSpPr>
          <p:cNvPr id="6" name="TextBox 5"/>
          <p:cNvSpPr txBox="1"/>
          <p:nvPr/>
        </p:nvSpPr>
        <p:spPr>
          <a:xfrm>
            <a:off x="838200" y="5105400"/>
            <a:ext cx="7315200" cy="369332"/>
          </a:xfrm>
          <a:prstGeom prst="rect">
            <a:avLst/>
          </a:prstGeom>
          <a:noFill/>
        </p:spPr>
        <p:txBody>
          <a:bodyPr wrap="square" rtlCol="0">
            <a:spAutoFit/>
          </a:bodyPr>
          <a:lstStyle/>
          <a:p>
            <a:r>
              <a:rPr lang="en-US" dirty="0" smtClean="0"/>
              <a:t>Per: MOPS and SARPs</a:t>
            </a:r>
            <a:endParaRPr lang="en-US" dirty="0"/>
          </a:p>
        </p:txBody>
      </p:sp>
    </p:spTree>
    <p:extLst>
      <p:ext uri="{BB962C8B-B14F-4D97-AF65-F5344CB8AC3E}">
        <p14:creationId xmlns:p14="http://schemas.microsoft.com/office/powerpoint/2010/main" val="20839600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Eligible Licensees/Users</a:t>
            </a:r>
            <a:endParaRPr lang="en-US" dirty="0"/>
          </a:p>
        </p:txBody>
      </p:sp>
      <p:sp>
        <p:nvSpPr>
          <p:cNvPr id="3" name="Content Placeholder 2"/>
          <p:cNvSpPr>
            <a:spLocks noGrp="1"/>
          </p:cNvSpPr>
          <p:nvPr>
            <p:ph idx="1"/>
          </p:nvPr>
        </p:nvSpPr>
        <p:spPr>
          <a:xfrm>
            <a:off x="457200" y="1545465"/>
            <a:ext cx="8229600" cy="4779135"/>
          </a:xfrm>
        </p:spPr>
        <p:txBody>
          <a:bodyPr/>
          <a:lstStyle/>
          <a:p>
            <a:r>
              <a:rPr lang="en-US" sz="2800" dirty="0" smtClean="0"/>
              <a:t>Potential Licensees</a:t>
            </a:r>
          </a:p>
          <a:p>
            <a:pPr lvl="1"/>
            <a:r>
              <a:rPr lang="en-US" sz="2400" dirty="0" smtClean="0"/>
              <a:t>Network Access Provider (NAP) or,</a:t>
            </a:r>
          </a:p>
          <a:p>
            <a:pPr lvl="1"/>
            <a:r>
              <a:rPr lang="en-US" sz="2400" dirty="0" smtClean="0"/>
              <a:t>Aeronautical Communication or,</a:t>
            </a:r>
          </a:p>
          <a:p>
            <a:pPr lvl="1"/>
            <a:r>
              <a:rPr lang="en-US" sz="2400" dirty="0" smtClean="0"/>
              <a:t>Airport Operator or,</a:t>
            </a:r>
          </a:p>
          <a:p>
            <a:pPr lvl="1"/>
            <a:r>
              <a:rPr lang="en-US" sz="2400" dirty="0" smtClean="0"/>
              <a:t>FAA</a:t>
            </a:r>
          </a:p>
          <a:p>
            <a:r>
              <a:rPr lang="en-US" sz="2800" dirty="0" smtClean="0"/>
              <a:t>Users</a:t>
            </a:r>
          </a:p>
          <a:p>
            <a:pPr lvl="1"/>
            <a:r>
              <a:rPr lang="en-US" sz="2400" dirty="0" smtClean="0"/>
              <a:t>FAA</a:t>
            </a:r>
          </a:p>
          <a:p>
            <a:pPr lvl="1"/>
            <a:r>
              <a:rPr lang="en-US" sz="2400" dirty="0" smtClean="0"/>
              <a:t>TSA or local authorized Security Organization</a:t>
            </a:r>
          </a:p>
          <a:p>
            <a:pPr lvl="1"/>
            <a:r>
              <a:rPr lang="en-US" sz="2400" dirty="0" smtClean="0"/>
              <a:t>Airport Operator including authorized sub-contractors</a:t>
            </a:r>
          </a:p>
          <a:p>
            <a:pPr lvl="1"/>
            <a:r>
              <a:rPr lang="en-US" sz="2400" dirty="0" smtClean="0"/>
              <a:t>Airline Carriers (passenger and cargo)</a:t>
            </a:r>
          </a:p>
          <a:p>
            <a:pPr lvl="1"/>
            <a:endParaRPr lang="en-US" sz="2400" dirty="0"/>
          </a:p>
          <a:p>
            <a:pPr lvl="1"/>
            <a:endParaRPr lang="en-US" sz="24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12</a:t>
            </a:fld>
            <a:endParaRPr lang="en-US" dirty="0"/>
          </a:p>
        </p:txBody>
      </p:sp>
    </p:spTree>
    <p:extLst>
      <p:ext uri="{BB962C8B-B14F-4D97-AF65-F5344CB8AC3E}">
        <p14:creationId xmlns:p14="http://schemas.microsoft.com/office/powerpoint/2010/main" val="28317037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Process for Channel Access</a:t>
            </a:r>
            <a:endParaRPr lang="en-US" dirty="0"/>
          </a:p>
        </p:txBody>
      </p:sp>
      <p:sp>
        <p:nvSpPr>
          <p:cNvPr id="3" name="Content Placeholder 2"/>
          <p:cNvSpPr>
            <a:spLocks noGrp="1"/>
          </p:cNvSpPr>
          <p:nvPr>
            <p:ph idx="1"/>
          </p:nvPr>
        </p:nvSpPr>
        <p:spPr>
          <a:xfrm>
            <a:off x="457200" y="1622738"/>
            <a:ext cx="8229600" cy="4701862"/>
          </a:xfrm>
        </p:spPr>
        <p:txBody>
          <a:bodyPr/>
          <a:lstStyle/>
          <a:p>
            <a:pPr>
              <a:spcBef>
                <a:spcPts val="600"/>
              </a:spcBef>
              <a:spcAft>
                <a:spcPts val="600"/>
              </a:spcAft>
            </a:pPr>
            <a:r>
              <a:rPr lang="en-US" sz="2800" dirty="0" smtClean="0"/>
              <a:t>Advanced security measures (PKMv2) will prevent unauthorized access to the </a:t>
            </a:r>
            <a:r>
              <a:rPr lang="en-US" sz="2800" dirty="0" err="1" smtClean="0"/>
              <a:t>AeroMACS</a:t>
            </a:r>
            <a:r>
              <a:rPr lang="en-US" sz="2800" dirty="0" smtClean="0"/>
              <a:t> network</a:t>
            </a:r>
          </a:p>
          <a:p>
            <a:pPr>
              <a:spcBef>
                <a:spcPts val="600"/>
              </a:spcBef>
              <a:spcAft>
                <a:spcPts val="600"/>
              </a:spcAft>
            </a:pPr>
            <a:r>
              <a:rPr lang="en-US" sz="2800" dirty="0" err="1" smtClean="0"/>
              <a:t>AeroMACS</a:t>
            </a:r>
            <a:r>
              <a:rPr lang="en-US" sz="2800" dirty="0" smtClean="0"/>
              <a:t> SHALL support Quality of Services (</a:t>
            </a:r>
            <a:r>
              <a:rPr lang="en-US" sz="2800" dirty="0" err="1" smtClean="0"/>
              <a:t>QoS</a:t>
            </a:r>
            <a:r>
              <a:rPr lang="en-US" sz="2800" dirty="0" smtClean="0"/>
              <a:t>) and Class of Service (</a:t>
            </a:r>
            <a:r>
              <a:rPr lang="en-US" sz="2800" dirty="0" err="1" smtClean="0"/>
              <a:t>CoS</a:t>
            </a:r>
            <a:r>
              <a:rPr lang="en-US" sz="2800" dirty="0" smtClean="0"/>
              <a:t>)</a:t>
            </a:r>
          </a:p>
          <a:p>
            <a:pPr lvl="1">
              <a:spcBef>
                <a:spcPts val="600"/>
              </a:spcBef>
              <a:spcAft>
                <a:spcPts val="600"/>
              </a:spcAft>
            </a:pPr>
            <a:r>
              <a:rPr lang="en-US" sz="2400" dirty="0" smtClean="0"/>
              <a:t>Ensures critical services get appropriate priority access to channel capacity and ensures each authorized user has adequate access</a:t>
            </a:r>
          </a:p>
          <a:p>
            <a:endParaRPr lang="en-US" sz="28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13</a:t>
            </a:fld>
            <a:endParaRPr lang="en-US" dirty="0"/>
          </a:p>
        </p:txBody>
      </p:sp>
    </p:spTree>
    <p:extLst>
      <p:ext uri="{BB962C8B-B14F-4D97-AF65-F5344CB8AC3E}">
        <p14:creationId xmlns:p14="http://schemas.microsoft.com/office/powerpoint/2010/main" val="8652355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Federal vs. Non-Federal Users</a:t>
            </a:r>
            <a:endParaRPr lang="en-US" dirty="0"/>
          </a:p>
        </p:txBody>
      </p:sp>
      <p:sp>
        <p:nvSpPr>
          <p:cNvPr id="3" name="Content Placeholder 2"/>
          <p:cNvSpPr>
            <a:spLocks noGrp="1"/>
          </p:cNvSpPr>
          <p:nvPr>
            <p:ph idx="1"/>
          </p:nvPr>
        </p:nvSpPr>
        <p:spPr/>
        <p:txBody>
          <a:bodyPr/>
          <a:lstStyle/>
          <a:p>
            <a:r>
              <a:rPr lang="en-US" sz="2800" dirty="0" smtClean="0"/>
              <a:t>Federal Users</a:t>
            </a:r>
          </a:p>
          <a:p>
            <a:pPr lvl="1"/>
            <a:r>
              <a:rPr lang="en-US" sz="2400" dirty="0" smtClean="0"/>
              <a:t>FAA, TSA</a:t>
            </a:r>
          </a:p>
          <a:p>
            <a:r>
              <a:rPr lang="en-US" sz="2800" dirty="0" smtClean="0"/>
              <a:t>Non-Federal Users</a:t>
            </a:r>
          </a:p>
          <a:p>
            <a:pPr lvl="1"/>
            <a:r>
              <a:rPr lang="en-US" sz="2400" dirty="0" smtClean="0"/>
              <a:t>Airline Carriers</a:t>
            </a:r>
          </a:p>
          <a:p>
            <a:pPr lvl="2"/>
            <a:r>
              <a:rPr lang="en-US" sz="2000" dirty="0" smtClean="0"/>
              <a:t>Medium &amp; large hubs will have multiple commercial passenger &amp; cargo carriers</a:t>
            </a:r>
          </a:p>
          <a:p>
            <a:pPr lvl="1"/>
            <a:r>
              <a:rPr lang="en-US" sz="2400" dirty="0" smtClean="0"/>
              <a:t>Airport Operator</a:t>
            </a:r>
          </a:p>
          <a:p>
            <a:pPr lvl="2"/>
            <a:r>
              <a:rPr lang="en-US" sz="2000" dirty="0" smtClean="0"/>
              <a:t>Local municipality, port authority, private airport owner, law enforcement, authorized sub-contractors such as fueling, catering services, etc.</a:t>
            </a:r>
            <a:endParaRPr lang="en-US" sz="20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14</a:t>
            </a:fld>
            <a:endParaRPr lang="en-US" dirty="0"/>
          </a:p>
        </p:txBody>
      </p:sp>
    </p:spTree>
    <p:extLst>
      <p:ext uri="{BB962C8B-B14F-4D97-AF65-F5344CB8AC3E}">
        <p14:creationId xmlns:p14="http://schemas.microsoft.com/office/powerpoint/2010/main" val="12233071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Services &amp; Applications</a:t>
            </a:r>
            <a:endParaRPr lang="en-US" dirty="0"/>
          </a:p>
        </p:txBody>
      </p:sp>
      <p:sp>
        <p:nvSpPr>
          <p:cNvPr id="3" name="Content Placeholder 2"/>
          <p:cNvSpPr>
            <a:spLocks noGrp="1"/>
          </p:cNvSpPr>
          <p:nvPr>
            <p:ph idx="1"/>
          </p:nvPr>
        </p:nvSpPr>
        <p:spPr>
          <a:xfrm>
            <a:off x="457200" y="1545465"/>
            <a:ext cx="8229600" cy="4779135"/>
          </a:xfrm>
        </p:spPr>
        <p:txBody>
          <a:bodyPr/>
          <a:lstStyle/>
          <a:p>
            <a:r>
              <a:rPr lang="en-US" sz="2400" dirty="0" smtClean="0"/>
              <a:t>Data and Video will be primary, voice will be secondary</a:t>
            </a:r>
          </a:p>
          <a:p>
            <a:r>
              <a:rPr lang="en-US" sz="2400" dirty="0" smtClean="0"/>
              <a:t>Authorized services fall into 5 domains:</a:t>
            </a:r>
            <a:endParaRPr lang="en-US" sz="2400" dirty="0"/>
          </a:p>
          <a:p>
            <a:pPr lvl="1"/>
            <a:r>
              <a:rPr lang="en-US" sz="2000" dirty="0" smtClean="0"/>
              <a:t>Air Traffic Management (ATM)/Air Traffic Control (ATC)</a:t>
            </a:r>
          </a:p>
          <a:p>
            <a:pPr lvl="1"/>
            <a:r>
              <a:rPr lang="en-US" sz="2000" dirty="0" smtClean="0"/>
              <a:t>Aeronautical Information Services and Meteorological Data (AIS/MET)</a:t>
            </a:r>
          </a:p>
          <a:p>
            <a:pPr lvl="1"/>
            <a:r>
              <a:rPr lang="en-US" sz="2000" dirty="0" smtClean="0"/>
              <a:t>Aircraft Owner/Operator</a:t>
            </a:r>
          </a:p>
          <a:p>
            <a:pPr lvl="1"/>
            <a:r>
              <a:rPr lang="en-US" sz="2000" dirty="0" smtClean="0"/>
              <a:t>Airport Authority</a:t>
            </a:r>
          </a:p>
          <a:p>
            <a:pPr lvl="1"/>
            <a:r>
              <a:rPr lang="en-US" sz="2000" dirty="0" smtClean="0"/>
              <a:t>Airport Infrastructure</a:t>
            </a:r>
          </a:p>
          <a:p>
            <a:r>
              <a:rPr lang="en-US" sz="2400" dirty="0" smtClean="0"/>
              <a:t>Some examples on next slide</a:t>
            </a:r>
          </a:p>
          <a:p>
            <a:endParaRPr lang="en-US" sz="2400" dirty="0" smtClean="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15</a:t>
            </a:fld>
            <a:endParaRPr lang="en-US" dirty="0"/>
          </a:p>
        </p:txBody>
      </p:sp>
    </p:spTree>
    <p:extLst>
      <p:ext uri="{BB962C8B-B14F-4D97-AF65-F5344CB8AC3E}">
        <p14:creationId xmlns:p14="http://schemas.microsoft.com/office/powerpoint/2010/main" val="19442542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Services &amp; Applications (cont.)</a:t>
            </a:r>
            <a:endParaRPr lang="en-US"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16</a:t>
            </a:fld>
            <a:endParaRPr lang="en-US" dirty="0"/>
          </a:p>
        </p:txBody>
      </p:sp>
      <p:pic>
        <p:nvPicPr>
          <p:cNvPr id="7" name="Picture 6"/>
          <p:cNvPicPr>
            <a:picLocks noChangeAspect="1"/>
          </p:cNvPicPr>
          <p:nvPr/>
        </p:nvPicPr>
        <p:blipFill>
          <a:blip r:embed="rId2"/>
          <a:stretch>
            <a:fillRect/>
          </a:stretch>
        </p:blipFill>
        <p:spPr>
          <a:xfrm>
            <a:off x="213360" y="1712834"/>
            <a:ext cx="8778240" cy="2991610"/>
          </a:xfrm>
          <a:prstGeom prst="rect">
            <a:avLst/>
          </a:prstGeom>
        </p:spPr>
      </p:pic>
      <p:sp>
        <p:nvSpPr>
          <p:cNvPr id="3" name="TextBox 2"/>
          <p:cNvSpPr txBox="1"/>
          <p:nvPr/>
        </p:nvSpPr>
        <p:spPr>
          <a:xfrm>
            <a:off x="213360" y="4876800"/>
            <a:ext cx="877824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Enhanced ATM is essential for minimizing “Taxi-out” times (significant financial benefit)</a:t>
            </a:r>
          </a:p>
          <a:p>
            <a:pPr marL="285750" indent="-285750">
              <a:buFont typeface="Arial" panose="020B0604020202020204" pitchFamily="34" charset="0"/>
              <a:buChar char="•"/>
            </a:pPr>
            <a:r>
              <a:rPr lang="en-US" dirty="0" smtClean="0"/>
              <a:t>Can expect growth in video surveillance for enhanced airport safety and security</a:t>
            </a:r>
          </a:p>
          <a:p>
            <a:pPr marL="285750" indent="-285750">
              <a:buFont typeface="Arial" panose="020B0604020202020204" pitchFamily="34" charset="0"/>
              <a:buChar char="•"/>
            </a:pPr>
            <a:r>
              <a:rPr lang="en-US" dirty="0" smtClean="0"/>
              <a:t>Capacity permitting, other lower priority applications may include the uploading of a/c entertainment services, etc.</a:t>
            </a:r>
            <a:endParaRPr lang="en-US" dirty="0"/>
          </a:p>
        </p:txBody>
      </p:sp>
    </p:spTree>
    <p:extLst>
      <p:ext uri="{BB962C8B-B14F-4D97-AF65-F5344CB8AC3E}">
        <p14:creationId xmlns:p14="http://schemas.microsoft.com/office/powerpoint/2010/main" val="32406468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Geographical Coverage Limits</a:t>
            </a:r>
            <a:endParaRPr lang="en-US" dirty="0"/>
          </a:p>
        </p:txBody>
      </p:sp>
      <p:sp>
        <p:nvSpPr>
          <p:cNvPr id="3" name="Content Placeholder 2"/>
          <p:cNvSpPr>
            <a:spLocks noGrp="1"/>
          </p:cNvSpPr>
          <p:nvPr>
            <p:ph idx="1"/>
          </p:nvPr>
        </p:nvSpPr>
        <p:spPr>
          <a:xfrm>
            <a:off x="457200" y="1609858"/>
            <a:ext cx="8229600" cy="4714741"/>
          </a:xfrm>
        </p:spPr>
        <p:txBody>
          <a:bodyPr/>
          <a:lstStyle/>
          <a:p>
            <a:pPr>
              <a:spcBef>
                <a:spcPts val="600"/>
              </a:spcBef>
              <a:spcAft>
                <a:spcPts val="600"/>
              </a:spcAft>
            </a:pPr>
            <a:r>
              <a:rPr lang="en-US" sz="2400" dirty="0" err="1" smtClean="0"/>
              <a:t>AeroMACS</a:t>
            </a:r>
            <a:r>
              <a:rPr lang="en-US" sz="2400" dirty="0" smtClean="0"/>
              <a:t> MUST provide connectivity anywhere on the airport surface where aircraft are located. This includes two airport domains:</a:t>
            </a:r>
          </a:p>
          <a:p>
            <a:pPr lvl="1">
              <a:spcBef>
                <a:spcPts val="600"/>
              </a:spcBef>
              <a:spcAft>
                <a:spcPts val="600"/>
              </a:spcAft>
            </a:pPr>
            <a:r>
              <a:rPr lang="en-US" sz="2000" dirty="0" smtClean="0"/>
              <a:t>Runway and Taxiway areas</a:t>
            </a:r>
          </a:p>
          <a:p>
            <a:pPr lvl="1">
              <a:spcBef>
                <a:spcPts val="600"/>
              </a:spcBef>
              <a:spcAft>
                <a:spcPts val="600"/>
              </a:spcAft>
            </a:pPr>
            <a:r>
              <a:rPr lang="en-US" sz="2000" dirty="0" smtClean="0"/>
              <a:t>Gate and/or Ramp areas</a:t>
            </a:r>
          </a:p>
          <a:p>
            <a:pPr>
              <a:spcBef>
                <a:spcPts val="600"/>
              </a:spcBef>
              <a:spcAft>
                <a:spcPts val="600"/>
              </a:spcAft>
            </a:pPr>
            <a:r>
              <a:rPr lang="en-US" sz="2400" dirty="0" err="1" smtClean="0"/>
              <a:t>AeroMACS</a:t>
            </a:r>
            <a:r>
              <a:rPr lang="en-US" sz="2400" dirty="0" smtClean="0"/>
              <a:t> coverage will not, intentionally, spill over to areas beyond airport surface. Exceptions for security purposes, may include:</a:t>
            </a:r>
          </a:p>
          <a:p>
            <a:pPr lvl="1">
              <a:spcBef>
                <a:spcPts val="600"/>
              </a:spcBef>
              <a:spcAft>
                <a:spcPts val="600"/>
              </a:spcAft>
            </a:pPr>
            <a:r>
              <a:rPr lang="en-US" sz="2000" dirty="0" smtClean="0"/>
              <a:t>Non-aeronautical airport-controlled areas, such as long &amp; short term parking areas, shuttle bus routes, maintenance areas, etc.</a:t>
            </a:r>
            <a:endParaRPr lang="en-US" sz="1800" dirty="0" smtClean="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17</a:t>
            </a:fld>
            <a:endParaRPr lang="en-US" dirty="0"/>
          </a:p>
        </p:txBody>
      </p:sp>
    </p:spTree>
    <p:extLst>
      <p:ext uri="{BB962C8B-B14F-4D97-AF65-F5344CB8AC3E}">
        <p14:creationId xmlns:p14="http://schemas.microsoft.com/office/powerpoint/2010/main" val="22552840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457200" y="1558344"/>
            <a:ext cx="8229600" cy="4766256"/>
          </a:xfrm>
        </p:spPr>
        <p:txBody>
          <a:bodyPr/>
          <a:lstStyle/>
          <a:p>
            <a:r>
              <a:rPr lang="en-US" sz="2800" dirty="0" err="1" smtClean="0"/>
              <a:t>AeroMACS</a:t>
            </a:r>
            <a:r>
              <a:rPr lang="en-US" sz="2800" dirty="0" smtClean="0"/>
              <a:t> is a proven technology based on numerous trials and test-beds over the past several years</a:t>
            </a:r>
          </a:p>
          <a:p>
            <a:r>
              <a:rPr lang="en-US" sz="2800" dirty="0" smtClean="0"/>
              <a:t>Large airport hubs (DFW for one) are interested in moving forward with “Standalone Applications Phase” (MLAT, WOI, etc.)</a:t>
            </a:r>
          </a:p>
          <a:p>
            <a:r>
              <a:rPr lang="en-US" sz="2800" dirty="0" err="1" smtClean="0"/>
              <a:t>AeroMACS</a:t>
            </a:r>
            <a:r>
              <a:rPr lang="en-US" sz="2800" dirty="0" smtClean="0"/>
              <a:t> will be one of the key enablers for “</a:t>
            </a:r>
            <a:r>
              <a:rPr lang="en-US" sz="2800" dirty="0" err="1" smtClean="0"/>
              <a:t>NextGen</a:t>
            </a:r>
            <a:r>
              <a:rPr lang="en-US" sz="2800" dirty="0" smtClean="0"/>
              <a:t>,” a high priority congressionally approved and funded program </a:t>
            </a:r>
          </a:p>
          <a:p>
            <a:endParaRPr lang="en-US" sz="28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18</a:t>
            </a:fld>
            <a:endParaRPr lang="en-US" dirty="0"/>
          </a:p>
        </p:txBody>
      </p:sp>
    </p:spTree>
    <p:extLst>
      <p:ext uri="{BB962C8B-B14F-4D97-AF65-F5344CB8AC3E}">
        <p14:creationId xmlns:p14="http://schemas.microsoft.com/office/powerpoint/2010/main" val="31019635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Relevant References &amp; Standards</a:t>
            </a:r>
            <a:endParaRPr lang="en-US" sz="3600" dirty="0"/>
          </a:p>
        </p:txBody>
      </p:sp>
      <p:sp>
        <p:nvSpPr>
          <p:cNvPr id="3" name="Content Placeholder 2"/>
          <p:cNvSpPr>
            <a:spLocks noGrp="1"/>
          </p:cNvSpPr>
          <p:nvPr>
            <p:ph idx="1"/>
          </p:nvPr>
        </p:nvSpPr>
        <p:spPr>
          <a:xfrm>
            <a:off x="433316" y="1392072"/>
            <a:ext cx="8229600" cy="4767026"/>
          </a:xfrm>
        </p:spPr>
        <p:txBody>
          <a:bodyPr/>
          <a:lstStyle/>
          <a:p>
            <a:pPr>
              <a:spcBef>
                <a:spcPts val="600"/>
              </a:spcBef>
              <a:spcAft>
                <a:spcPts val="600"/>
              </a:spcAft>
              <a:buFont typeface="+mj-lt"/>
              <a:buAutoNum type="arabicPeriod"/>
            </a:pPr>
            <a:r>
              <a:rPr lang="en-US" sz="1200" dirty="0" smtClean="0"/>
              <a:t>IEEE </a:t>
            </a:r>
            <a:r>
              <a:rPr lang="en-US" sz="1200" dirty="0" err="1" smtClean="0"/>
              <a:t>Std</a:t>
            </a:r>
            <a:r>
              <a:rPr lang="en-US" sz="1200" dirty="0"/>
              <a:t> </a:t>
            </a:r>
            <a:r>
              <a:rPr lang="en-US" sz="1200" dirty="0" smtClean="0"/>
              <a:t>802.16™-</a:t>
            </a:r>
            <a:r>
              <a:rPr lang="en-US" sz="1200" dirty="0"/>
              <a:t>2009 (Revision of </a:t>
            </a:r>
            <a:r>
              <a:rPr lang="en-US" sz="1200" dirty="0" smtClean="0"/>
              <a:t>IEEE </a:t>
            </a:r>
            <a:r>
              <a:rPr lang="en-US" sz="1200" dirty="0" err="1"/>
              <a:t>Std</a:t>
            </a:r>
            <a:r>
              <a:rPr lang="en-US" sz="1200" dirty="0"/>
              <a:t> </a:t>
            </a:r>
            <a:r>
              <a:rPr lang="en-US" sz="1200" dirty="0" smtClean="0"/>
              <a:t>802.16-2004) IEEE </a:t>
            </a:r>
            <a:r>
              <a:rPr lang="en-US" sz="1200" dirty="0"/>
              <a:t>Standard for </a:t>
            </a:r>
            <a:r>
              <a:rPr lang="en-US" sz="1200" dirty="0" smtClean="0"/>
              <a:t>Local </a:t>
            </a:r>
            <a:r>
              <a:rPr lang="en-US" sz="1200" dirty="0"/>
              <a:t>and metropolitan area networks </a:t>
            </a:r>
            <a:r>
              <a:rPr lang="en-US" sz="1200" dirty="0" smtClean="0"/>
              <a:t>Part </a:t>
            </a:r>
            <a:r>
              <a:rPr lang="en-US" sz="1200" dirty="0"/>
              <a:t>16: Air Interface </a:t>
            </a:r>
            <a:r>
              <a:rPr lang="en-US" sz="1200" dirty="0" smtClean="0"/>
              <a:t>for Broadband Wireless </a:t>
            </a:r>
            <a:r>
              <a:rPr lang="en-US" sz="1200" dirty="0"/>
              <a:t>Access Systems </a:t>
            </a:r>
            <a:r>
              <a:rPr lang="en-US" sz="1200" dirty="0" smtClean="0"/>
              <a:t>29 May 2009 </a:t>
            </a:r>
          </a:p>
          <a:p>
            <a:pPr>
              <a:spcBef>
                <a:spcPts val="600"/>
              </a:spcBef>
              <a:spcAft>
                <a:spcPts val="600"/>
              </a:spcAft>
              <a:buFont typeface="+mj-lt"/>
              <a:buAutoNum type="arabicPeriod"/>
            </a:pPr>
            <a:r>
              <a:rPr lang="en-US" sz="1200" dirty="0"/>
              <a:t>WMF-T32-001-R010v09 - WiMAX Forum® Network Architecture -Architecture Tenets, Reference Model and Reference Points Part 0 - Release 1.0</a:t>
            </a:r>
          </a:p>
          <a:p>
            <a:pPr>
              <a:spcBef>
                <a:spcPts val="600"/>
              </a:spcBef>
              <a:spcAft>
                <a:spcPts val="600"/>
              </a:spcAft>
              <a:buFont typeface="+mj-lt"/>
              <a:buAutoNum type="arabicPeriod"/>
            </a:pPr>
            <a:r>
              <a:rPr lang="en-US" sz="1200" dirty="0"/>
              <a:t>WiMAX Forum  Network Architecture (Stage 2:  Architecture Tenets, Reference Model and Reference Points) [Part 1]  WMF-T32-002-R010v05 (2009-03-19) </a:t>
            </a:r>
            <a:endParaRPr lang="en-US" sz="1200" dirty="0" smtClean="0"/>
          </a:p>
          <a:p>
            <a:pPr>
              <a:spcBef>
                <a:spcPts val="600"/>
              </a:spcBef>
              <a:spcAft>
                <a:spcPts val="600"/>
              </a:spcAft>
              <a:buFont typeface="+mj-lt"/>
              <a:buAutoNum type="arabicPeriod"/>
            </a:pPr>
            <a:r>
              <a:rPr lang="en-US" sz="1200" dirty="0" smtClean="0"/>
              <a:t>MOPS: Minimum </a:t>
            </a:r>
            <a:r>
              <a:rPr lang="en-US" sz="1200" dirty="0"/>
              <a:t>Operational Performance Standards (MOPS) For the Aeronautical Mobile Airport </a:t>
            </a:r>
            <a:r>
              <a:rPr lang="en-US" sz="1200" dirty="0" smtClean="0"/>
              <a:t>Communication </a:t>
            </a:r>
            <a:r>
              <a:rPr lang="en-US" sz="1200" dirty="0"/>
              <a:t>System (</a:t>
            </a:r>
            <a:r>
              <a:rPr lang="en-US" sz="1200" dirty="0" err="1"/>
              <a:t>AeroMACS</a:t>
            </a:r>
            <a:r>
              <a:rPr lang="en-US" sz="1200" dirty="0" smtClean="0"/>
              <a:t>) - RTCA</a:t>
            </a:r>
          </a:p>
          <a:p>
            <a:pPr>
              <a:spcBef>
                <a:spcPts val="600"/>
              </a:spcBef>
              <a:spcAft>
                <a:spcPts val="600"/>
              </a:spcAft>
              <a:buFont typeface="+mj-lt"/>
              <a:buAutoNum type="arabicPeriod"/>
            </a:pPr>
            <a:r>
              <a:rPr lang="en-US" sz="1200" dirty="0" smtClean="0"/>
              <a:t>MASPs: MINIMUM </a:t>
            </a:r>
            <a:r>
              <a:rPr lang="en-US" sz="1200" dirty="0"/>
              <a:t>AVIATION SYSTEM PERFORMANCE STANDARDS </a:t>
            </a:r>
            <a:r>
              <a:rPr lang="en-US" sz="1200" dirty="0" smtClean="0"/>
              <a:t>For </a:t>
            </a:r>
            <a:r>
              <a:rPr lang="en-US" sz="1200" dirty="0"/>
              <a:t>ENHANCED VISION SYSTEMS, SYNTHETIC VISION SYSTEMS, COMBINED VISION SYSTEMS And ENHANCED FLIGHT VISION </a:t>
            </a:r>
            <a:r>
              <a:rPr lang="en-US" sz="1200" dirty="0" smtClean="0"/>
              <a:t>SYSTEMS </a:t>
            </a:r>
            <a:r>
              <a:rPr lang="fr-FR" sz="1200" dirty="0"/>
              <a:t>The </a:t>
            </a:r>
            <a:r>
              <a:rPr lang="fr-FR" sz="1200" dirty="0" err="1"/>
              <a:t>European</a:t>
            </a:r>
            <a:r>
              <a:rPr lang="fr-FR" sz="1200" dirty="0"/>
              <a:t> Organisation for Civil Aviation Equipment L’Organisation Européenne pour l’Equipement de l’Aviation </a:t>
            </a:r>
            <a:r>
              <a:rPr lang="fr-FR" sz="1200" dirty="0" smtClean="0"/>
              <a:t>Civile, ED-179, </a:t>
            </a:r>
            <a:r>
              <a:rPr lang="fr-FR" sz="1200" dirty="0" err="1" smtClean="0"/>
              <a:t>December</a:t>
            </a:r>
            <a:r>
              <a:rPr lang="fr-FR" sz="1200" dirty="0" smtClean="0"/>
              <a:t>, 2008</a:t>
            </a:r>
          </a:p>
          <a:p>
            <a:pPr>
              <a:buFont typeface="+mj-lt"/>
              <a:buAutoNum type="arabicPeriod"/>
            </a:pPr>
            <a:r>
              <a:rPr lang="en-US" sz="1200" dirty="0" smtClean="0"/>
              <a:t>SARPs: Standards and Recommended Practices, ACP </a:t>
            </a:r>
            <a:r>
              <a:rPr lang="en-US" sz="1200" dirty="0"/>
              <a:t>SWG N1/11  WP </a:t>
            </a:r>
            <a:r>
              <a:rPr lang="en-US" sz="1200" dirty="0" smtClean="0"/>
              <a:t>13</a:t>
            </a:r>
            <a:r>
              <a:rPr lang="en-US" sz="1200" b="1" dirty="0" smtClean="0"/>
              <a:t>, </a:t>
            </a:r>
            <a:r>
              <a:rPr lang="en-US" sz="1200" dirty="0" smtClean="0"/>
              <a:t>INTERNATIONAL </a:t>
            </a:r>
            <a:r>
              <a:rPr lang="en-US" sz="1200" dirty="0"/>
              <a:t>STANDARDS </a:t>
            </a:r>
            <a:r>
              <a:rPr lang="en-US" sz="1200" dirty="0" smtClean="0"/>
              <a:t>AND </a:t>
            </a:r>
            <a:r>
              <a:rPr lang="en-US" sz="1200" dirty="0"/>
              <a:t>RECOMMENDED PRACTICES </a:t>
            </a:r>
            <a:r>
              <a:rPr lang="en-US" sz="1200" dirty="0" smtClean="0"/>
              <a:t>AERONAUTICAL TELECOMMUNICATIONS ANNEX </a:t>
            </a:r>
            <a:r>
              <a:rPr lang="en-US" sz="1200" dirty="0"/>
              <a:t>10 </a:t>
            </a:r>
            <a:r>
              <a:rPr lang="en-US" sz="1200" dirty="0" smtClean="0"/>
              <a:t>TO </a:t>
            </a:r>
            <a:r>
              <a:rPr lang="en-US" sz="1200" dirty="0"/>
              <a:t>THE CONVENTION ON INTERNATIONAL CIVIL AVIATION </a:t>
            </a:r>
            <a:r>
              <a:rPr lang="en-US" sz="1200" dirty="0" smtClean="0"/>
              <a:t>VOLUME </a:t>
            </a:r>
            <a:r>
              <a:rPr lang="en-US" sz="1200" dirty="0"/>
              <a:t>III - COMMUNICATION SYSTEMS </a:t>
            </a:r>
            <a:endParaRPr lang="en-US" sz="1200" dirty="0" smtClean="0"/>
          </a:p>
          <a:p>
            <a:endParaRPr lang="en-US" sz="1200" dirty="0"/>
          </a:p>
          <a:p>
            <a:pPr>
              <a:spcBef>
                <a:spcPts val="600"/>
              </a:spcBef>
              <a:spcAft>
                <a:spcPts val="600"/>
              </a:spcAft>
            </a:pPr>
            <a:endParaRPr lang="en-US" sz="1200" dirty="0" smtClean="0"/>
          </a:p>
          <a:p>
            <a:endParaRPr lang="en-US" sz="1200" dirty="0"/>
          </a:p>
          <a:p>
            <a:endParaRPr lang="en-US" sz="12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19</a:t>
            </a:fld>
            <a:endParaRPr lang="en-US" dirty="0"/>
          </a:p>
        </p:txBody>
      </p:sp>
    </p:spTree>
    <p:extLst>
      <p:ext uri="{BB962C8B-B14F-4D97-AF65-F5344CB8AC3E}">
        <p14:creationId xmlns:p14="http://schemas.microsoft.com/office/powerpoint/2010/main" val="23219876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AeroMACS</a:t>
            </a:r>
            <a:r>
              <a:rPr lang="en-US" dirty="0" smtClean="0"/>
              <a:t> </a:t>
            </a:r>
            <a:r>
              <a:rPr lang="en-US" dirty="0" err="1" smtClean="0"/>
              <a:t>Bandplan</a:t>
            </a:r>
            <a:r>
              <a:rPr lang="en-US" dirty="0" smtClean="0"/>
              <a:t> Discussion</a:t>
            </a:r>
            <a:endParaRPr lang="en-US" dirty="0"/>
          </a:p>
        </p:txBody>
      </p:sp>
      <p:sp>
        <p:nvSpPr>
          <p:cNvPr id="3" name="Content Placeholder 2"/>
          <p:cNvSpPr>
            <a:spLocks noGrp="1"/>
          </p:cNvSpPr>
          <p:nvPr>
            <p:ph idx="1"/>
          </p:nvPr>
        </p:nvSpPr>
        <p:spPr>
          <a:xfrm>
            <a:off x="457200" y="1584101"/>
            <a:ext cx="8229600" cy="4740499"/>
          </a:xfrm>
        </p:spPr>
        <p:txBody>
          <a:bodyPr/>
          <a:lstStyle/>
          <a:p>
            <a:r>
              <a:rPr lang="en-US" sz="2000" dirty="0" smtClean="0"/>
              <a:t>Introduction &amp; background</a:t>
            </a:r>
          </a:p>
          <a:p>
            <a:pPr lvl="1"/>
            <a:r>
              <a:rPr lang="en-US" sz="1800" dirty="0" smtClean="0"/>
              <a:t>ITU adopted </a:t>
            </a:r>
            <a:r>
              <a:rPr lang="en-US" sz="1800" dirty="0" err="1" smtClean="0"/>
              <a:t>bandplan</a:t>
            </a:r>
            <a:endParaRPr lang="en-US" sz="1800" dirty="0" smtClean="0"/>
          </a:p>
          <a:p>
            <a:pPr lvl="1"/>
            <a:r>
              <a:rPr lang="en-US" sz="1800" dirty="0" smtClean="0"/>
              <a:t>Network reference model</a:t>
            </a:r>
          </a:p>
          <a:p>
            <a:pPr lvl="1"/>
            <a:r>
              <a:rPr lang="en-US" sz="1800" dirty="0" smtClean="0"/>
              <a:t>Relevant standards organizations</a:t>
            </a:r>
          </a:p>
          <a:p>
            <a:pPr marL="514350" indent="-514350">
              <a:buFont typeface="+mj-lt"/>
              <a:buAutoNum type="arabicPeriod"/>
            </a:pPr>
            <a:r>
              <a:rPr lang="en-US" sz="2000" dirty="0" smtClean="0"/>
              <a:t>Technical parameters for equipment – slide 8</a:t>
            </a:r>
          </a:p>
          <a:p>
            <a:pPr marL="514350" indent="-514350">
              <a:buFont typeface="+mj-lt"/>
              <a:buAutoNum type="arabicPeriod"/>
            </a:pPr>
            <a:r>
              <a:rPr lang="en-US" sz="2000" dirty="0" smtClean="0"/>
              <a:t>Eligible licensees and users – slide 12</a:t>
            </a:r>
          </a:p>
          <a:p>
            <a:pPr marL="514350" indent="-514350">
              <a:buFont typeface="+mj-lt"/>
              <a:buAutoNum type="arabicPeriod"/>
            </a:pPr>
            <a:r>
              <a:rPr lang="en-US" sz="2000" dirty="0" smtClean="0"/>
              <a:t>Process for authorized channel access – slide 13</a:t>
            </a:r>
          </a:p>
          <a:p>
            <a:pPr marL="514350" indent="-514350">
              <a:buFont typeface="+mj-lt"/>
              <a:buAutoNum type="arabicPeriod"/>
            </a:pPr>
            <a:r>
              <a:rPr lang="en-US" sz="2000" dirty="0" smtClean="0"/>
              <a:t>Federal vs. non-federal users – slide 14</a:t>
            </a:r>
          </a:p>
          <a:p>
            <a:pPr marL="514350" indent="-514350">
              <a:buFont typeface="+mj-lt"/>
              <a:buAutoNum type="arabicPeriod"/>
            </a:pPr>
            <a:r>
              <a:rPr lang="en-US" sz="2000" dirty="0" smtClean="0"/>
              <a:t>Authorized services and applications (high level) – slide 15 </a:t>
            </a:r>
          </a:p>
          <a:p>
            <a:pPr marL="971550" lvl="1" indent="-514350">
              <a:buFont typeface="+mj-lt"/>
              <a:buAutoNum type="alphaLcParenR"/>
            </a:pPr>
            <a:r>
              <a:rPr lang="en-US" sz="1800" dirty="0" smtClean="0"/>
              <a:t>Other potential services</a:t>
            </a:r>
          </a:p>
          <a:p>
            <a:pPr marL="514350" indent="-514350">
              <a:buFont typeface="+mj-lt"/>
              <a:buAutoNum type="arabicPeriod"/>
            </a:pPr>
            <a:r>
              <a:rPr lang="en-US" sz="2000" dirty="0" smtClean="0"/>
              <a:t>Geographical coverage limits – slide 17</a:t>
            </a:r>
          </a:p>
          <a:p>
            <a:r>
              <a:rPr lang="en-US" sz="2000" dirty="0" smtClean="0"/>
              <a:t>Concluding remarks – slide 18</a:t>
            </a:r>
          </a:p>
          <a:p>
            <a:endParaRPr lang="en-US" sz="2000"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2</a:t>
            </a:fld>
            <a:endParaRPr lang="en-US" dirty="0"/>
          </a:p>
        </p:txBody>
      </p:sp>
    </p:spTree>
    <p:extLst>
      <p:ext uri="{BB962C8B-B14F-4D97-AF65-F5344CB8AC3E}">
        <p14:creationId xmlns:p14="http://schemas.microsoft.com/office/powerpoint/2010/main" val="19114900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Spectrum for </a:t>
            </a:r>
            <a:r>
              <a:rPr lang="en-US" dirty="0" err="1" smtClean="0"/>
              <a:t>AeroMACS</a:t>
            </a:r>
            <a:endParaRPr lang="en-US" dirty="0"/>
          </a:p>
        </p:txBody>
      </p:sp>
      <p:sp>
        <p:nvSpPr>
          <p:cNvPr id="3" name="Content Placeholder 2"/>
          <p:cNvSpPr>
            <a:spLocks noGrp="1"/>
          </p:cNvSpPr>
          <p:nvPr>
            <p:ph idx="1"/>
          </p:nvPr>
        </p:nvSpPr>
        <p:spPr>
          <a:xfrm>
            <a:off x="457200" y="1365161"/>
            <a:ext cx="8229600" cy="4045039"/>
          </a:xfrm>
        </p:spPr>
        <p:txBody>
          <a:bodyPr/>
          <a:lstStyle/>
          <a:p>
            <a:r>
              <a:rPr lang="en-US" sz="2400" dirty="0" smtClean="0"/>
              <a:t>Adopted by ITU at WRC-07</a:t>
            </a:r>
          </a:p>
          <a:p>
            <a:r>
              <a:rPr lang="en-US" sz="2400" dirty="0" err="1" smtClean="0"/>
              <a:t>AeroMACS</a:t>
            </a:r>
            <a:r>
              <a:rPr lang="en-US" sz="2400" dirty="0" smtClean="0"/>
              <a:t> SHALL support 5 MHz channels in the 5000 to 5150 MHz band</a:t>
            </a:r>
            <a:r>
              <a:rPr lang="en-US" sz="2400" baseline="30000" dirty="0" smtClean="0"/>
              <a:t>1</a:t>
            </a:r>
          </a:p>
          <a:p>
            <a:r>
              <a:rPr lang="en-US" sz="2400" dirty="0" smtClean="0"/>
              <a:t>Core Band: 5091-5150</a:t>
            </a:r>
          </a:p>
          <a:p>
            <a:pPr lvl="1"/>
            <a:r>
              <a:rPr lang="en-US" sz="2000" dirty="0" smtClean="0"/>
              <a:t>ITU WRC-07 Adopted (Co-primary AM(R)S allocation)</a:t>
            </a:r>
          </a:p>
          <a:p>
            <a:pPr lvl="1"/>
            <a:r>
              <a:rPr lang="en-US" sz="2000" dirty="0" smtClean="0"/>
              <a:t>Supports </a:t>
            </a:r>
            <a:r>
              <a:rPr lang="en-US" sz="2000" u="sng" dirty="0" smtClean="0"/>
              <a:t>ELEVEN</a:t>
            </a:r>
            <a:r>
              <a:rPr lang="en-US" sz="2000" dirty="0" smtClean="0"/>
              <a:t> 5 MHz Channels</a:t>
            </a:r>
          </a:p>
          <a:p>
            <a:r>
              <a:rPr lang="en-US" sz="2400" dirty="0" smtClean="0"/>
              <a:t>Future (as available): 5000-5030 MHz</a:t>
            </a:r>
          </a:p>
          <a:p>
            <a:pPr lvl="1"/>
            <a:r>
              <a:rPr lang="en-US" sz="2000" dirty="0" smtClean="0"/>
              <a:t>Provides an additional </a:t>
            </a:r>
            <a:r>
              <a:rPr lang="en-US" sz="2000" u="sng" dirty="0" smtClean="0"/>
              <a:t>FIVE</a:t>
            </a:r>
            <a:r>
              <a:rPr lang="en-US" sz="2000" dirty="0" smtClean="0"/>
              <a:t> 5 MHz Channels</a:t>
            </a:r>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3</a:t>
            </a:fld>
            <a:endParaRPr lang="en-US" dirty="0"/>
          </a:p>
        </p:txBody>
      </p:sp>
      <p:sp>
        <p:nvSpPr>
          <p:cNvPr id="5" name="TextBox 4"/>
          <p:cNvSpPr txBox="1"/>
          <p:nvPr/>
        </p:nvSpPr>
        <p:spPr>
          <a:xfrm>
            <a:off x="533399" y="5208905"/>
            <a:ext cx="8153401" cy="523220"/>
          </a:xfrm>
          <a:prstGeom prst="rect">
            <a:avLst/>
          </a:prstGeom>
          <a:noFill/>
          <a:ln>
            <a:solidFill>
              <a:schemeClr val="tx1"/>
            </a:solidFill>
          </a:ln>
        </p:spPr>
        <p:txBody>
          <a:bodyPr wrap="square" rtlCol="0">
            <a:spAutoFit/>
          </a:bodyPr>
          <a:lstStyle/>
          <a:p>
            <a:r>
              <a:rPr lang="en-US" sz="1400" i="1" baseline="30000" dirty="0" smtClean="0"/>
              <a:t>1 </a:t>
            </a:r>
            <a:r>
              <a:rPr lang="en-US" sz="1400" i="1" dirty="0" smtClean="0"/>
              <a:t>Minimum </a:t>
            </a:r>
            <a:r>
              <a:rPr lang="en-US" sz="1400" i="1" dirty="0"/>
              <a:t>Operational Performance Standards (MOPS) For the Aeronautical Mobile Airport </a:t>
            </a:r>
            <a:r>
              <a:rPr lang="en-US" sz="1400" i="1" dirty="0" smtClean="0"/>
              <a:t/>
            </a:r>
            <a:br>
              <a:rPr lang="en-US" sz="1400" i="1" dirty="0" smtClean="0"/>
            </a:br>
            <a:r>
              <a:rPr lang="en-US" sz="1400" i="1" dirty="0" smtClean="0"/>
              <a:t>  Communication </a:t>
            </a:r>
            <a:r>
              <a:rPr lang="en-US" sz="1400" i="1" dirty="0"/>
              <a:t>System </a:t>
            </a:r>
            <a:r>
              <a:rPr lang="en-US" sz="1400" i="1" dirty="0" smtClean="0"/>
              <a:t>(</a:t>
            </a:r>
            <a:r>
              <a:rPr lang="en-US" sz="1400" i="1" dirty="0" err="1" smtClean="0"/>
              <a:t>AeroMACS</a:t>
            </a:r>
            <a:r>
              <a:rPr lang="en-US" sz="1400" i="1" dirty="0" smtClean="0"/>
              <a:t>)</a:t>
            </a:r>
            <a:endParaRPr lang="en-US" sz="1400" i="1" baseline="30000" dirty="0"/>
          </a:p>
        </p:txBody>
      </p:sp>
    </p:spTree>
    <p:extLst>
      <p:ext uri="{BB962C8B-B14F-4D97-AF65-F5344CB8AC3E}">
        <p14:creationId xmlns:p14="http://schemas.microsoft.com/office/powerpoint/2010/main" val="29902486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AeroMACS</a:t>
            </a:r>
            <a:r>
              <a:rPr lang="en-US" dirty="0" smtClean="0"/>
              <a:t> </a:t>
            </a:r>
            <a:r>
              <a:rPr lang="en-US" dirty="0" err="1" smtClean="0"/>
              <a:t>Bandplan</a:t>
            </a:r>
            <a:endParaRPr lang="en-US" dirty="0"/>
          </a:p>
        </p:txBody>
      </p:sp>
      <p:sp>
        <p:nvSpPr>
          <p:cNvPr id="3" name="Slide Number Placeholder 2"/>
          <p:cNvSpPr>
            <a:spLocks noGrp="1"/>
          </p:cNvSpPr>
          <p:nvPr>
            <p:ph type="sldNum" sz="quarter" idx="10"/>
          </p:nvPr>
        </p:nvSpPr>
        <p:spPr>
          <a:xfrm>
            <a:off x="152400" y="6323204"/>
            <a:ext cx="457200" cy="365125"/>
          </a:xfrm>
        </p:spPr>
        <p:txBody>
          <a:bodyPr/>
          <a:lstStyle/>
          <a:p>
            <a:pPr>
              <a:defRPr/>
            </a:pPr>
            <a:fld id="{961F7CE6-B4A7-4E85-8D2C-37C904A2A910}" type="slidenum">
              <a:rPr lang="en-US" smtClean="0"/>
              <a:pPr>
                <a:defRPr/>
              </a:pPr>
              <a:t>4</a:t>
            </a:fld>
            <a:endParaRPr lang="en-US" dirty="0"/>
          </a:p>
        </p:txBody>
      </p:sp>
      <p:grpSp>
        <p:nvGrpSpPr>
          <p:cNvPr id="9" name="Group 8"/>
          <p:cNvGrpSpPr/>
          <p:nvPr/>
        </p:nvGrpSpPr>
        <p:grpSpPr>
          <a:xfrm>
            <a:off x="754393" y="2499133"/>
            <a:ext cx="6406037" cy="828311"/>
            <a:chOff x="1584098" y="2859743"/>
            <a:chExt cx="6406037" cy="828311"/>
          </a:xfrm>
        </p:grpSpPr>
        <p:sp>
          <p:nvSpPr>
            <p:cNvPr id="10" name="Freeform 9"/>
            <p:cNvSpPr>
              <a:spLocks noChangeAspect="1"/>
            </p:cNvSpPr>
            <p:nvPr/>
          </p:nvSpPr>
          <p:spPr>
            <a:xfrm>
              <a:off x="1584098" y="2864039"/>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2047828" y="2864039"/>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2509316" y="2861891"/>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2985746" y="2861891"/>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3436596" y="2861891"/>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3910964" y="2859743"/>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a:off x="4376759" y="2861891"/>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4851127" y="2859743"/>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27557" y="2859743"/>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778407" y="2859743"/>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a:off x="6252775" y="2870474"/>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p:nvPr/>
        </p:nvCxnSpPr>
        <p:spPr>
          <a:xfrm flipV="1">
            <a:off x="381000" y="3322750"/>
            <a:ext cx="71323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33948" y="1854547"/>
            <a:ext cx="0" cy="1463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40934" y="1852399"/>
            <a:ext cx="0" cy="1463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91525" y="1951285"/>
            <a:ext cx="515153" cy="495285"/>
            <a:chOff x="2421230" y="2311895"/>
            <a:chExt cx="515153" cy="495285"/>
          </a:xfrm>
        </p:grpSpPr>
        <p:cxnSp>
          <p:nvCxnSpPr>
            <p:cNvPr id="25" name="Straight Connector 24"/>
            <p:cNvCxnSpPr/>
            <p:nvPr/>
          </p:nvCxnSpPr>
          <p:spPr>
            <a:xfrm>
              <a:off x="2445949" y="2369303"/>
              <a:ext cx="0" cy="437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07444" y="2367155"/>
              <a:ext cx="0" cy="437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445961" y="2542360"/>
              <a:ext cx="4572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21230" y="2311895"/>
              <a:ext cx="515153" cy="461665"/>
            </a:xfrm>
            <a:prstGeom prst="rect">
              <a:avLst/>
            </a:prstGeom>
            <a:noFill/>
          </p:spPr>
          <p:txBody>
            <a:bodyPr wrap="square" rtlCol="0">
              <a:spAutoFit/>
            </a:bodyPr>
            <a:lstStyle/>
            <a:p>
              <a:pPr algn="ctr"/>
              <a:r>
                <a:rPr lang="en-US" sz="1200" b="1" dirty="0" smtClean="0"/>
                <a:t>5 MHz</a:t>
              </a:r>
              <a:endParaRPr lang="en-US" sz="1200" b="1" dirty="0"/>
            </a:p>
          </p:txBody>
        </p:sp>
      </p:grpSp>
      <p:sp>
        <p:nvSpPr>
          <p:cNvPr id="29" name="TextBox 28"/>
          <p:cNvSpPr txBox="1"/>
          <p:nvPr/>
        </p:nvSpPr>
        <p:spPr>
          <a:xfrm>
            <a:off x="715759" y="1584103"/>
            <a:ext cx="1234308" cy="338554"/>
          </a:xfrm>
          <a:prstGeom prst="rect">
            <a:avLst/>
          </a:prstGeom>
          <a:noFill/>
        </p:spPr>
        <p:txBody>
          <a:bodyPr wrap="square" rtlCol="0">
            <a:spAutoFit/>
          </a:bodyPr>
          <a:lstStyle/>
          <a:p>
            <a:pPr algn="ctr"/>
            <a:r>
              <a:rPr lang="en-US" sz="1600" dirty="0" smtClean="0"/>
              <a:t>5091 MHz</a:t>
            </a:r>
            <a:endParaRPr lang="en-US" sz="1600" dirty="0"/>
          </a:p>
        </p:txBody>
      </p:sp>
      <p:sp>
        <p:nvSpPr>
          <p:cNvPr id="30" name="TextBox 29"/>
          <p:cNvSpPr txBox="1"/>
          <p:nvPr/>
        </p:nvSpPr>
        <p:spPr>
          <a:xfrm>
            <a:off x="6135630" y="1594834"/>
            <a:ext cx="1234308" cy="338554"/>
          </a:xfrm>
          <a:prstGeom prst="rect">
            <a:avLst/>
          </a:prstGeom>
          <a:noFill/>
        </p:spPr>
        <p:txBody>
          <a:bodyPr wrap="square" rtlCol="0">
            <a:spAutoFit/>
          </a:bodyPr>
          <a:lstStyle/>
          <a:p>
            <a:pPr algn="ctr"/>
            <a:r>
              <a:rPr lang="en-US" sz="1600" dirty="0" smtClean="0"/>
              <a:t>5150 MHz</a:t>
            </a:r>
            <a:endParaRPr lang="en-US" sz="1600" dirty="0"/>
          </a:p>
        </p:txBody>
      </p:sp>
      <p:cxnSp>
        <p:nvCxnSpPr>
          <p:cNvPr id="31" name="Straight Arrow Connector 30"/>
          <p:cNvCxnSpPr/>
          <p:nvPr/>
        </p:nvCxnSpPr>
        <p:spPr>
          <a:xfrm>
            <a:off x="1332915" y="1934828"/>
            <a:ext cx="5394960" cy="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442729" y="1791719"/>
            <a:ext cx="927280" cy="307777"/>
          </a:xfrm>
          <a:prstGeom prst="rect">
            <a:avLst/>
          </a:prstGeom>
          <a:solidFill>
            <a:schemeClr val="bg1"/>
          </a:solidFill>
        </p:spPr>
        <p:txBody>
          <a:bodyPr wrap="square" rtlCol="0">
            <a:spAutoFit/>
          </a:bodyPr>
          <a:lstStyle/>
          <a:p>
            <a:pPr algn="ctr"/>
            <a:r>
              <a:rPr lang="en-US" sz="1400" b="1" dirty="0" smtClean="0"/>
              <a:t>59 MHz</a:t>
            </a:r>
            <a:endParaRPr lang="en-US" sz="1400" b="1" dirty="0"/>
          </a:p>
        </p:txBody>
      </p:sp>
      <p:grpSp>
        <p:nvGrpSpPr>
          <p:cNvPr id="33" name="Group 32"/>
          <p:cNvGrpSpPr/>
          <p:nvPr/>
        </p:nvGrpSpPr>
        <p:grpSpPr>
          <a:xfrm>
            <a:off x="986211" y="2840200"/>
            <a:ext cx="1234308" cy="949893"/>
            <a:chOff x="1815916" y="2840200"/>
            <a:chExt cx="1234308" cy="949893"/>
          </a:xfrm>
        </p:grpSpPr>
        <p:cxnSp>
          <p:nvCxnSpPr>
            <p:cNvPr id="34" name="Straight Connector 33"/>
            <p:cNvCxnSpPr/>
            <p:nvPr/>
          </p:nvCxnSpPr>
          <p:spPr>
            <a:xfrm>
              <a:off x="2434109" y="284020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15916" y="3451539"/>
              <a:ext cx="1234308" cy="338554"/>
            </a:xfrm>
            <a:prstGeom prst="rect">
              <a:avLst/>
            </a:prstGeom>
            <a:noFill/>
          </p:spPr>
          <p:txBody>
            <a:bodyPr wrap="square" rtlCol="0">
              <a:spAutoFit/>
            </a:bodyPr>
            <a:lstStyle/>
            <a:p>
              <a:pPr algn="ctr"/>
              <a:r>
                <a:rPr lang="en-US" sz="1600" dirty="0" smtClean="0"/>
                <a:t>5095 MHz</a:t>
              </a:r>
              <a:endParaRPr lang="en-US" sz="1600" dirty="0"/>
            </a:p>
          </p:txBody>
        </p:sp>
      </p:grpSp>
      <p:grpSp>
        <p:nvGrpSpPr>
          <p:cNvPr id="36" name="Group 35"/>
          <p:cNvGrpSpPr/>
          <p:nvPr/>
        </p:nvGrpSpPr>
        <p:grpSpPr>
          <a:xfrm>
            <a:off x="5671981" y="2850931"/>
            <a:ext cx="1234308" cy="949893"/>
            <a:chOff x="1815916" y="2840200"/>
            <a:chExt cx="1234308" cy="949893"/>
          </a:xfrm>
        </p:grpSpPr>
        <p:cxnSp>
          <p:nvCxnSpPr>
            <p:cNvPr id="37" name="Straight Connector 36"/>
            <p:cNvCxnSpPr/>
            <p:nvPr/>
          </p:nvCxnSpPr>
          <p:spPr>
            <a:xfrm>
              <a:off x="2434109" y="284020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15916" y="3451539"/>
              <a:ext cx="1234308" cy="338554"/>
            </a:xfrm>
            <a:prstGeom prst="rect">
              <a:avLst/>
            </a:prstGeom>
            <a:noFill/>
          </p:spPr>
          <p:txBody>
            <a:bodyPr wrap="square" rtlCol="0">
              <a:spAutoFit/>
            </a:bodyPr>
            <a:lstStyle/>
            <a:p>
              <a:pPr algn="ctr"/>
              <a:r>
                <a:rPr lang="en-US" sz="1600" dirty="0" smtClean="0"/>
                <a:t>5145 MHz</a:t>
              </a:r>
              <a:endParaRPr lang="en-US" sz="1600" dirty="0"/>
            </a:p>
          </p:txBody>
        </p:sp>
      </p:grpSp>
      <p:cxnSp>
        <p:nvCxnSpPr>
          <p:cNvPr id="39" name="Straight Connector 38"/>
          <p:cNvCxnSpPr/>
          <p:nvPr/>
        </p:nvCxnSpPr>
        <p:spPr>
          <a:xfrm>
            <a:off x="1318921" y="4286508"/>
            <a:ext cx="0" cy="1463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059977" y="4284360"/>
            <a:ext cx="0" cy="1463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87854" y="4028943"/>
            <a:ext cx="1234308" cy="338554"/>
          </a:xfrm>
          <a:prstGeom prst="rect">
            <a:avLst/>
          </a:prstGeom>
          <a:noFill/>
        </p:spPr>
        <p:txBody>
          <a:bodyPr wrap="square" rtlCol="0">
            <a:spAutoFit/>
          </a:bodyPr>
          <a:lstStyle/>
          <a:p>
            <a:pPr algn="ctr"/>
            <a:r>
              <a:rPr lang="en-US" sz="1600" dirty="0" smtClean="0"/>
              <a:t>5000 MHz</a:t>
            </a:r>
            <a:endParaRPr lang="en-US" sz="1600" dirty="0"/>
          </a:p>
        </p:txBody>
      </p:sp>
      <p:sp>
        <p:nvSpPr>
          <p:cNvPr id="42" name="TextBox 41"/>
          <p:cNvSpPr txBox="1"/>
          <p:nvPr/>
        </p:nvSpPr>
        <p:spPr>
          <a:xfrm>
            <a:off x="3441795" y="4039674"/>
            <a:ext cx="1234308" cy="338554"/>
          </a:xfrm>
          <a:prstGeom prst="rect">
            <a:avLst/>
          </a:prstGeom>
          <a:noFill/>
        </p:spPr>
        <p:txBody>
          <a:bodyPr wrap="square" rtlCol="0">
            <a:spAutoFit/>
          </a:bodyPr>
          <a:lstStyle/>
          <a:p>
            <a:pPr algn="ctr"/>
            <a:r>
              <a:rPr lang="en-US" sz="1600" dirty="0" smtClean="0"/>
              <a:t>5030 MHz</a:t>
            </a:r>
            <a:endParaRPr lang="en-US" sz="1600" dirty="0"/>
          </a:p>
        </p:txBody>
      </p:sp>
      <p:cxnSp>
        <p:nvCxnSpPr>
          <p:cNvPr id="43" name="Straight Arrow Connector 42"/>
          <p:cNvCxnSpPr/>
          <p:nvPr/>
        </p:nvCxnSpPr>
        <p:spPr>
          <a:xfrm>
            <a:off x="1317888" y="4370696"/>
            <a:ext cx="2743200" cy="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893914" y="4920366"/>
            <a:ext cx="3589858" cy="819728"/>
            <a:chOff x="1736498" y="4920366"/>
            <a:chExt cx="3589858" cy="819728"/>
          </a:xfrm>
        </p:grpSpPr>
        <p:sp>
          <p:nvSpPr>
            <p:cNvPr id="45" name="Freeform 44"/>
            <p:cNvSpPr>
              <a:spLocks noChangeAspect="1"/>
            </p:cNvSpPr>
            <p:nvPr/>
          </p:nvSpPr>
          <p:spPr>
            <a:xfrm>
              <a:off x="1736498" y="4922514"/>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a:off x="2200228" y="4922514"/>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a:off x="2661716" y="4920366"/>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a:spLocks noChangeAspect="1"/>
            </p:cNvSpPr>
            <p:nvPr/>
          </p:nvSpPr>
          <p:spPr>
            <a:xfrm>
              <a:off x="3138146" y="4920366"/>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a:off x="3588996" y="4920366"/>
              <a:ext cx="1737360" cy="817580"/>
            </a:xfrm>
            <a:custGeom>
              <a:avLst/>
              <a:gdLst>
                <a:gd name="connsiteX0" fmla="*/ 0 w 4540250"/>
                <a:gd name="connsiteY0" fmla="*/ 2368550 h 2374900"/>
                <a:gd name="connsiteX1" fmla="*/ 349250 w 4540250"/>
                <a:gd name="connsiteY1" fmla="*/ 2368550 h 2374900"/>
                <a:gd name="connsiteX2" fmla="*/ 565150 w 4540250"/>
                <a:gd name="connsiteY2" fmla="*/ 1778000 h 2374900"/>
                <a:gd name="connsiteX3" fmla="*/ 1492250 w 4540250"/>
                <a:gd name="connsiteY3" fmla="*/ 1543050 h 2374900"/>
                <a:gd name="connsiteX4" fmla="*/ 1695450 w 4540250"/>
                <a:gd name="connsiteY4" fmla="*/ 654050 h 2374900"/>
                <a:gd name="connsiteX5" fmla="*/ 1758950 w 4540250"/>
                <a:gd name="connsiteY5" fmla="*/ 0 h 2374900"/>
                <a:gd name="connsiteX6" fmla="*/ 2781300 w 4540250"/>
                <a:gd name="connsiteY6" fmla="*/ 6350 h 2374900"/>
                <a:gd name="connsiteX7" fmla="*/ 2838450 w 4540250"/>
                <a:gd name="connsiteY7" fmla="*/ 635000 h 2374900"/>
                <a:gd name="connsiteX8" fmla="*/ 3067050 w 4540250"/>
                <a:gd name="connsiteY8" fmla="*/ 1549400 h 2374900"/>
                <a:gd name="connsiteX9" fmla="*/ 3975100 w 4540250"/>
                <a:gd name="connsiteY9" fmla="*/ 1790700 h 2374900"/>
                <a:gd name="connsiteX10" fmla="*/ 4203700 w 4540250"/>
                <a:gd name="connsiteY10" fmla="*/ 2374900 h 2374900"/>
                <a:gd name="connsiteX11" fmla="*/ 4540250 w 4540250"/>
                <a:gd name="connsiteY11" fmla="*/ 2374900 h 2374900"/>
                <a:gd name="connsiteX12" fmla="*/ 4540250 w 4540250"/>
                <a:gd name="connsiteY12" fmla="*/ 2368550 h 23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0250" h="2374900">
                  <a:moveTo>
                    <a:pt x="0" y="2368550"/>
                  </a:moveTo>
                  <a:lnTo>
                    <a:pt x="349250" y="2368550"/>
                  </a:lnTo>
                  <a:lnTo>
                    <a:pt x="565150" y="1778000"/>
                  </a:lnTo>
                  <a:lnTo>
                    <a:pt x="1492250" y="1543050"/>
                  </a:lnTo>
                  <a:lnTo>
                    <a:pt x="1695450" y="654050"/>
                  </a:lnTo>
                  <a:lnTo>
                    <a:pt x="1758950" y="0"/>
                  </a:lnTo>
                  <a:lnTo>
                    <a:pt x="2781300" y="6350"/>
                  </a:lnTo>
                  <a:lnTo>
                    <a:pt x="2838450" y="635000"/>
                  </a:lnTo>
                  <a:lnTo>
                    <a:pt x="3067050" y="1549400"/>
                  </a:lnTo>
                  <a:lnTo>
                    <a:pt x="3975100" y="1790700"/>
                  </a:lnTo>
                  <a:lnTo>
                    <a:pt x="4203700" y="2374900"/>
                  </a:lnTo>
                  <a:lnTo>
                    <a:pt x="4540250" y="2374900"/>
                  </a:lnTo>
                  <a:lnTo>
                    <a:pt x="4540250" y="236855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0" name="Straight Connector 49"/>
          <p:cNvCxnSpPr/>
          <p:nvPr/>
        </p:nvCxnSpPr>
        <p:spPr>
          <a:xfrm flipV="1">
            <a:off x="404605" y="5741832"/>
            <a:ext cx="4572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731042" y="4383246"/>
            <a:ext cx="515153" cy="495285"/>
            <a:chOff x="2421230" y="2311895"/>
            <a:chExt cx="515153" cy="495285"/>
          </a:xfrm>
        </p:grpSpPr>
        <p:cxnSp>
          <p:nvCxnSpPr>
            <p:cNvPr id="52" name="Straight Connector 51"/>
            <p:cNvCxnSpPr/>
            <p:nvPr/>
          </p:nvCxnSpPr>
          <p:spPr>
            <a:xfrm>
              <a:off x="2445949" y="2369303"/>
              <a:ext cx="0" cy="437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907444" y="2367155"/>
              <a:ext cx="0" cy="437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445961" y="2542360"/>
              <a:ext cx="4572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421230" y="2311895"/>
              <a:ext cx="515153" cy="461665"/>
            </a:xfrm>
            <a:prstGeom prst="rect">
              <a:avLst/>
            </a:prstGeom>
            <a:noFill/>
          </p:spPr>
          <p:txBody>
            <a:bodyPr wrap="square" rtlCol="0">
              <a:spAutoFit/>
            </a:bodyPr>
            <a:lstStyle/>
            <a:p>
              <a:pPr algn="ctr"/>
              <a:r>
                <a:rPr lang="en-US" sz="1200" b="1" dirty="0" smtClean="0"/>
                <a:t>5 MHz</a:t>
              </a:r>
              <a:endParaRPr lang="en-US" sz="1200" b="1" dirty="0"/>
            </a:p>
          </p:txBody>
        </p:sp>
      </p:grpSp>
      <p:grpSp>
        <p:nvGrpSpPr>
          <p:cNvPr id="56" name="Group 55"/>
          <p:cNvGrpSpPr/>
          <p:nvPr/>
        </p:nvGrpSpPr>
        <p:grpSpPr>
          <a:xfrm>
            <a:off x="1127892" y="5298507"/>
            <a:ext cx="1234308" cy="949893"/>
            <a:chOff x="1815916" y="2840200"/>
            <a:chExt cx="1234308" cy="949893"/>
          </a:xfrm>
        </p:grpSpPr>
        <p:cxnSp>
          <p:nvCxnSpPr>
            <p:cNvPr id="57" name="Straight Connector 56"/>
            <p:cNvCxnSpPr/>
            <p:nvPr/>
          </p:nvCxnSpPr>
          <p:spPr>
            <a:xfrm>
              <a:off x="2434109" y="284020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815916" y="3451539"/>
              <a:ext cx="1234308" cy="338554"/>
            </a:xfrm>
            <a:prstGeom prst="rect">
              <a:avLst/>
            </a:prstGeom>
            <a:noFill/>
          </p:spPr>
          <p:txBody>
            <a:bodyPr wrap="square" rtlCol="0">
              <a:spAutoFit/>
            </a:bodyPr>
            <a:lstStyle/>
            <a:p>
              <a:pPr algn="ctr"/>
              <a:r>
                <a:rPr lang="en-US" sz="1600" dirty="0" smtClean="0"/>
                <a:t>5005 MHz</a:t>
              </a:r>
              <a:endParaRPr lang="en-US" sz="1600" dirty="0"/>
            </a:p>
          </p:txBody>
        </p:sp>
      </p:grpSp>
      <p:sp>
        <p:nvSpPr>
          <p:cNvPr id="59" name="TextBox 58"/>
          <p:cNvSpPr txBox="1"/>
          <p:nvPr/>
        </p:nvSpPr>
        <p:spPr>
          <a:xfrm>
            <a:off x="2286000" y="4191000"/>
            <a:ext cx="927280" cy="307777"/>
          </a:xfrm>
          <a:prstGeom prst="rect">
            <a:avLst/>
          </a:prstGeom>
          <a:solidFill>
            <a:schemeClr val="bg1"/>
          </a:solidFill>
        </p:spPr>
        <p:txBody>
          <a:bodyPr wrap="square" rtlCol="0">
            <a:spAutoFit/>
          </a:bodyPr>
          <a:lstStyle/>
          <a:p>
            <a:pPr algn="ctr"/>
            <a:r>
              <a:rPr lang="en-US" sz="1400" b="1" dirty="0" smtClean="0"/>
              <a:t>30 MHz</a:t>
            </a:r>
            <a:endParaRPr lang="en-US" sz="1400" b="1" dirty="0"/>
          </a:p>
        </p:txBody>
      </p:sp>
      <p:sp>
        <p:nvSpPr>
          <p:cNvPr id="4" name="TextBox 3"/>
          <p:cNvSpPr txBox="1"/>
          <p:nvPr/>
        </p:nvSpPr>
        <p:spPr>
          <a:xfrm>
            <a:off x="5031049" y="4178081"/>
            <a:ext cx="3739294" cy="1477328"/>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t>5091-5150 MHz internationally allocated by ITU WRC-07</a:t>
            </a:r>
          </a:p>
          <a:p>
            <a:pPr marL="285750" indent="-285750">
              <a:buFont typeface="Arial" panose="020B0604020202020204" pitchFamily="34" charset="0"/>
              <a:buChar char="•"/>
            </a:pPr>
            <a:r>
              <a:rPr lang="en-US" dirty="0" smtClean="0"/>
              <a:t>5000-5030 MHz identified as possible additional spectrum as available nationally</a:t>
            </a:r>
            <a:endParaRPr lang="en-US" dirty="0"/>
          </a:p>
        </p:txBody>
      </p:sp>
    </p:spTree>
    <p:extLst>
      <p:ext uri="{BB962C8B-B14F-4D97-AF65-F5344CB8AC3E}">
        <p14:creationId xmlns:p14="http://schemas.microsoft.com/office/powerpoint/2010/main" val="12078297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AeroMACS</a:t>
            </a:r>
            <a:r>
              <a:rPr lang="en-US" dirty="0" smtClean="0"/>
              <a:t> Airport Network</a:t>
            </a:r>
            <a:endParaRPr lang="en-US" dirty="0"/>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5</a:t>
            </a:fld>
            <a:endParaRPr lang="en-US" dirty="0"/>
          </a:p>
        </p:txBody>
      </p:sp>
      <p:pic>
        <p:nvPicPr>
          <p:cNvPr id="5" name="Picture 4"/>
          <p:cNvPicPr>
            <a:picLocks noChangeAspect="1"/>
          </p:cNvPicPr>
          <p:nvPr/>
        </p:nvPicPr>
        <p:blipFill>
          <a:blip r:embed="rId2"/>
          <a:stretch>
            <a:fillRect/>
          </a:stretch>
        </p:blipFill>
        <p:spPr>
          <a:xfrm>
            <a:off x="152400" y="1219200"/>
            <a:ext cx="8901448" cy="4717008"/>
          </a:xfrm>
          <a:prstGeom prst="rect">
            <a:avLst/>
          </a:prstGeom>
        </p:spPr>
      </p:pic>
      <p:sp>
        <p:nvSpPr>
          <p:cNvPr id="2" name="TextBox 1"/>
          <p:cNvSpPr txBox="1"/>
          <p:nvPr/>
        </p:nvSpPr>
        <p:spPr>
          <a:xfrm>
            <a:off x="152400" y="5936209"/>
            <a:ext cx="8875690" cy="523220"/>
          </a:xfrm>
          <a:prstGeom prst="rect">
            <a:avLst/>
          </a:prstGeom>
          <a:noFill/>
        </p:spPr>
        <p:txBody>
          <a:bodyPr wrap="square" rtlCol="0">
            <a:spAutoFit/>
          </a:bodyPr>
          <a:lstStyle/>
          <a:p>
            <a:pPr marL="285750" indent="-285750">
              <a:buFont typeface="Arial" panose="020B0604020202020204" pitchFamily="34" charset="0"/>
              <a:buChar char="•"/>
            </a:pPr>
            <a:r>
              <a:rPr lang="en-US" sz="1400" b="1" i="1" dirty="0" smtClean="0"/>
              <a:t>BS Backhaul comprised of wireline (fiber) and/or </a:t>
            </a:r>
            <a:r>
              <a:rPr lang="en-US" sz="1400" b="1" i="1" dirty="0" err="1" smtClean="0"/>
              <a:t>PtP</a:t>
            </a:r>
            <a:r>
              <a:rPr lang="en-US" sz="1400" b="1" i="1" dirty="0" smtClean="0"/>
              <a:t> wireless in </a:t>
            </a:r>
            <a:r>
              <a:rPr lang="en-US" sz="1400" b="1" i="1" dirty="0" err="1" smtClean="0"/>
              <a:t>AeroMACS</a:t>
            </a:r>
            <a:r>
              <a:rPr lang="en-US" sz="1400" b="1" i="1" dirty="0" smtClean="0"/>
              <a:t> band or other suitable frequency band</a:t>
            </a:r>
            <a:endParaRPr lang="en-US" sz="1400" b="1" i="1" dirty="0"/>
          </a:p>
        </p:txBody>
      </p:sp>
    </p:spTree>
    <p:extLst>
      <p:ext uri="{BB962C8B-B14F-4D97-AF65-F5344CB8AC3E}">
        <p14:creationId xmlns:p14="http://schemas.microsoft.com/office/powerpoint/2010/main" val="25269354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19200"/>
            <a:ext cx="4040188" cy="639762"/>
          </a:xfrm>
        </p:spPr>
        <p:txBody>
          <a:bodyPr/>
          <a:lstStyle/>
          <a:p>
            <a:r>
              <a:rPr lang="en-US" dirty="0" smtClean="0"/>
              <a:t>Category</a:t>
            </a:r>
            <a:endParaRPr lang="en-US" dirty="0"/>
          </a:p>
        </p:txBody>
      </p:sp>
      <p:sp>
        <p:nvSpPr>
          <p:cNvPr id="3" name="Content Placeholder 2"/>
          <p:cNvSpPr>
            <a:spLocks noGrp="1"/>
          </p:cNvSpPr>
          <p:nvPr>
            <p:ph sz="half" idx="2"/>
          </p:nvPr>
        </p:nvSpPr>
        <p:spPr>
          <a:xfrm>
            <a:off x="457200" y="1858962"/>
            <a:ext cx="4040188" cy="3951288"/>
          </a:xfrm>
        </p:spPr>
        <p:txBody>
          <a:bodyPr/>
          <a:lstStyle/>
          <a:p>
            <a:r>
              <a:rPr lang="en-US" sz="1800" dirty="0" smtClean="0"/>
              <a:t>Aircraft (A/C)</a:t>
            </a:r>
          </a:p>
          <a:p>
            <a:pPr lvl="1"/>
            <a:r>
              <a:rPr lang="en-US" sz="1600" dirty="0" smtClean="0"/>
              <a:t>Commercial Passenger</a:t>
            </a:r>
          </a:p>
          <a:p>
            <a:pPr lvl="1"/>
            <a:r>
              <a:rPr lang="en-US" sz="1600" dirty="0" smtClean="0"/>
              <a:t>Commercial Cargo</a:t>
            </a:r>
          </a:p>
          <a:p>
            <a:pPr lvl="1"/>
            <a:r>
              <a:rPr lang="en-US" sz="1600" dirty="0" smtClean="0"/>
              <a:t>Private</a:t>
            </a:r>
          </a:p>
          <a:p>
            <a:r>
              <a:rPr lang="en-US" sz="1800" dirty="0" smtClean="0"/>
              <a:t>Equipment Pods</a:t>
            </a:r>
          </a:p>
          <a:p>
            <a:pPr lvl="1"/>
            <a:r>
              <a:rPr lang="en-US" sz="1600" dirty="0" err="1" smtClean="0"/>
              <a:t>Multilateration</a:t>
            </a:r>
            <a:r>
              <a:rPr lang="en-US" sz="1600" dirty="0" smtClean="0"/>
              <a:t> pods</a:t>
            </a:r>
          </a:p>
          <a:p>
            <a:pPr lvl="1"/>
            <a:r>
              <a:rPr lang="en-US" sz="1600" dirty="0" smtClean="0"/>
              <a:t>Weather observation pods</a:t>
            </a:r>
          </a:p>
          <a:p>
            <a:r>
              <a:rPr lang="en-US" sz="1800" dirty="0" smtClean="0"/>
              <a:t>Airport Ground Handling Equipment (GHE)</a:t>
            </a:r>
          </a:p>
          <a:p>
            <a:pPr lvl="1"/>
            <a:r>
              <a:rPr lang="en-US" sz="1600" dirty="0" smtClean="0"/>
              <a:t>Tow vehicles</a:t>
            </a:r>
          </a:p>
          <a:p>
            <a:pPr lvl="1"/>
            <a:r>
              <a:rPr lang="en-US" sz="1600" dirty="0" smtClean="0"/>
              <a:t>Cargo &amp; baggage handling</a:t>
            </a:r>
          </a:p>
          <a:p>
            <a:pPr lvl="1"/>
            <a:r>
              <a:rPr lang="en-US" sz="1600" dirty="0" smtClean="0"/>
              <a:t>Passenger shuttles</a:t>
            </a:r>
          </a:p>
          <a:p>
            <a:pPr lvl="1"/>
            <a:r>
              <a:rPr lang="en-US" sz="1600" dirty="0" smtClean="0"/>
              <a:t>Etc.</a:t>
            </a:r>
          </a:p>
          <a:p>
            <a:r>
              <a:rPr lang="en-US" sz="1800" dirty="0" smtClean="0"/>
              <a:t>Authorized personnel</a:t>
            </a:r>
          </a:p>
          <a:p>
            <a:pPr lvl="1"/>
            <a:r>
              <a:rPr lang="en-US" sz="1600" dirty="0" smtClean="0"/>
              <a:t>Handheld portable devices</a:t>
            </a:r>
          </a:p>
          <a:p>
            <a:pPr lvl="1"/>
            <a:endParaRPr lang="en-US" sz="1600" dirty="0" smtClean="0"/>
          </a:p>
          <a:p>
            <a:pPr marL="0" indent="0">
              <a:buNone/>
            </a:pPr>
            <a:endParaRPr lang="en-US" sz="1800" dirty="0"/>
          </a:p>
        </p:txBody>
      </p:sp>
      <p:sp>
        <p:nvSpPr>
          <p:cNvPr id="4" name="Text Placeholder 3"/>
          <p:cNvSpPr>
            <a:spLocks noGrp="1"/>
          </p:cNvSpPr>
          <p:nvPr>
            <p:ph type="body" sz="quarter" idx="3"/>
          </p:nvPr>
        </p:nvSpPr>
        <p:spPr>
          <a:xfrm>
            <a:off x="4645025" y="1219200"/>
            <a:ext cx="4041775" cy="639762"/>
          </a:xfrm>
        </p:spPr>
        <p:txBody>
          <a:bodyPr/>
          <a:lstStyle/>
          <a:p>
            <a:r>
              <a:rPr lang="en-US" dirty="0" smtClean="0"/>
              <a:t>Mobility Required</a:t>
            </a:r>
            <a:endParaRPr lang="en-US" dirty="0"/>
          </a:p>
        </p:txBody>
      </p:sp>
      <p:sp>
        <p:nvSpPr>
          <p:cNvPr id="5" name="Content Placeholder 4"/>
          <p:cNvSpPr>
            <a:spLocks noGrp="1"/>
          </p:cNvSpPr>
          <p:nvPr>
            <p:ph sz="quarter" idx="4"/>
          </p:nvPr>
        </p:nvSpPr>
        <p:spPr>
          <a:xfrm>
            <a:off x="4645025" y="1858962"/>
            <a:ext cx="4041775" cy="3951288"/>
          </a:xfrm>
        </p:spPr>
        <p:txBody>
          <a:bodyPr/>
          <a:lstStyle/>
          <a:p>
            <a:r>
              <a:rPr lang="en-US" sz="2000" dirty="0" smtClean="0"/>
              <a:t>Mobile </a:t>
            </a:r>
          </a:p>
          <a:p>
            <a:pPr lvl="1"/>
            <a:r>
              <a:rPr lang="en-US" sz="1600" dirty="0"/>
              <a:t>U</a:t>
            </a:r>
            <a:r>
              <a:rPr lang="en-US" sz="1600" dirty="0" smtClean="0"/>
              <a:t>p to 50 nautical miles per hour</a:t>
            </a:r>
          </a:p>
          <a:p>
            <a:r>
              <a:rPr lang="en-US" sz="2000" dirty="0" smtClean="0"/>
              <a:t>Stationary</a:t>
            </a:r>
          </a:p>
          <a:p>
            <a:r>
              <a:rPr lang="en-US" sz="2000" dirty="0" smtClean="0"/>
              <a:t>Nomadic pico-cell BSs</a:t>
            </a:r>
            <a:endParaRPr lang="en-US" sz="2000" dirty="0"/>
          </a:p>
        </p:txBody>
      </p:sp>
      <p:sp>
        <p:nvSpPr>
          <p:cNvPr id="6" name="Title 5"/>
          <p:cNvSpPr>
            <a:spLocks noGrp="1"/>
          </p:cNvSpPr>
          <p:nvPr>
            <p:ph type="title"/>
          </p:nvPr>
        </p:nvSpPr>
        <p:spPr/>
        <p:txBody>
          <a:bodyPr/>
          <a:lstStyle/>
          <a:p>
            <a:r>
              <a:rPr lang="en-US" dirty="0" smtClean="0"/>
              <a:t>Subscriber Stations Include:</a:t>
            </a:r>
            <a:endParaRPr lang="en-US" dirty="0"/>
          </a:p>
        </p:txBody>
      </p:sp>
      <p:sp>
        <p:nvSpPr>
          <p:cNvPr id="7" name="Slide Number Placeholder 6"/>
          <p:cNvSpPr>
            <a:spLocks noGrp="1"/>
          </p:cNvSpPr>
          <p:nvPr>
            <p:ph type="sldNum" sz="quarter" idx="10"/>
          </p:nvPr>
        </p:nvSpPr>
        <p:spPr/>
        <p:txBody>
          <a:bodyPr/>
          <a:lstStyle/>
          <a:p>
            <a:pPr>
              <a:defRPr/>
            </a:pPr>
            <a:fld id="{B7FC2311-96DB-4ED8-8921-C4F498AADD73}" type="slidenum">
              <a:rPr lang="en-US" smtClean="0"/>
              <a:pPr>
                <a:defRPr/>
              </a:pPr>
              <a:t>6</a:t>
            </a:fld>
            <a:endParaRPr lang="en-US" dirty="0"/>
          </a:p>
        </p:txBody>
      </p:sp>
    </p:spTree>
    <p:extLst>
      <p:ext uri="{BB962C8B-B14F-4D97-AF65-F5344CB8AC3E}">
        <p14:creationId xmlns:p14="http://schemas.microsoft.com/office/powerpoint/2010/main" val="4252130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Standards Organizations</a:t>
            </a:r>
            <a:endParaRPr lang="en-US" dirty="0"/>
          </a:p>
        </p:txBody>
      </p:sp>
      <p:sp>
        <p:nvSpPr>
          <p:cNvPr id="3" name="Content Placeholder 2"/>
          <p:cNvSpPr>
            <a:spLocks noGrp="1"/>
          </p:cNvSpPr>
          <p:nvPr>
            <p:ph idx="1"/>
          </p:nvPr>
        </p:nvSpPr>
        <p:spPr>
          <a:xfrm>
            <a:off x="457200" y="1571223"/>
            <a:ext cx="8229600" cy="4753377"/>
          </a:xfrm>
        </p:spPr>
        <p:txBody>
          <a:bodyPr/>
          <a:lstStyle/>
          <a:p>
            <a:r>
              <a:rPr lang="en-US" sz="2400" dirty="0" smtClean="0"/>
              <a:t>IEEE: IEEE </a:t>
            </a:r>
            <a:r>
              <a:rPr lang="en-US" sz="2400" dirty="0" err="1" smtClean="0"/>
              <a:t>std</a:t>
            </a:r>
            <a:r>
              <a:rPr lang="en-US" sz="2400" dirty="0" smtClean="0"/>
              <a:t> 802.16e-2005/9</a:t>
            </a:r>
          </a:p>
          <a:p>
            <a:r>
              <a:rPr lang="en-US" sz="2400" dirty="0" smtClean="0"/>
              <a:t>WiMAX Forum:  </a:t>
            </a:r>
            <a:r>
              <a:rPr lang="en-US" sz="2400" dirty="0" err="1" smtClean="0"/>
              <a:t>AeroMACS</a:t>
            </a:r>
            <a:r>
              <a:rPr lang="en-US" sz="2400" dirty="0" smtClean="0"/>
              <a:t> Profile</a:t>
            </a:r>
          </a:p>
          <a:p>
            <a:r>
              <a:rPr lang="en-US" sz="2400" dirty="0" smtClean="0"/>
              <a:t>RTCA (Radio Technical Commission for Aeronautics): Minimal Operational Performance Standards (MOPS) for the Aeronautical Mobile Airport Communications</a:t>
            </a:r>
          </a:p>
          <a:p>
            <a:r>
              <a:rPr lang="en-US" sz="2400" dirty="0" smtClean="0"/>
              <a:t>ICAO (International Civil Aviation Organization): Standards and Recommended Practices (SARPs)</a:t>
            </a:r>
          </a:p>
          <a:p>
            <a:r>
              <a:rPr lang="en-US" sz="2400" dirty="0" smtClean="0"/>
              <a:t>EUROCAE (European Organization for Civil Aviation Equipment): - Minimum Aviation System Performance Standards (MASPs) </a:t>
            </a:r>
            <a:r>
              <a:rPr lang="en-US" sz="2400" i="1" dirty="0" smtClean="0">
                <a:solidFill>
                  <a:srgbClr val="FF0000"/>
                </a:solidFill>
              </a:rPr>
              <a:t>draft</a:t>
            </a:r>
            <a:endParaRPr lang="en-US" sz="2400" i="1" dirty="0">
              <a:solidFill>
                <a:srgbClr val="FF0000"/>
              </a:solidFill>
            </a:endParaRPr>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7</a:t>
            </a:fld>
            <a:endParaRPr lang="en-US" dirty="0"/>
          </a:p>
        </p:txBody>
      </p:sp>
    </p:spTree>
    <p:extLst>
      <p:ext uri="{BB962C8B-B14F-4D97-AF65-F5344CB8AC3E}">
        <p14:creationId xmlns:p14="http://schemas.microsoft.com/office/powerpoint/2010/main" val="32184673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Technical Parameters</a:t>
            </a:r>
            <a:endParaRPr lang="en-US" dirty="0"/>
          </a:p>
        </p:txBody>
      </p:sp>
      <p:sp>
        <p:nvSpPr>
          <p:cNvPr id="3" name="Content Placeholder 2"/>
          <p:cNvSpPr>
            <a:spLocks noGrp="1"/>
          </p:cNvSpPr>
          <p:nvPr>
            <p:ph idx="1"/>
          </p:nvPr>
        </p:nvSpPr>
        <p:spPr>
          <a:xfrm>
            <a:off x="457200" y="1571223"/>
            <a:ext cx="8229600" cy="4753377"/>
          </a:xfrm>
        </p:spPr>
        <p:txBody>
          <a:bodyPr/>
          <a:lstStyle/>
          <a:p>
            <a:pPr marL="514350" indent="-514350">
              <a:buFont typeface="+mj-lt"/>
              <a:buAutoNum type="alphaLcParenR"/>
            </a:pPr>
            <a:r>
              <a:rPr lang="en-US" sz="2800" dirty="0" smtClean="0"/>
              <a:t>Channel BW: 5 MHz channels, 250 kHz step size</a:t>
            </a:r>
          </a:p>
          <a:p>
            <a:pPr marL="514350" indent="-514350">
              <a:buFont typeface="+mj-lt"/>
              <a:buAutoNum type="alphaLcParenR"/>
            </a:pPr>
            <a:r>
              <a:rPr lang="en-US" sz="2800" dirty="0" smtClean="0"/>
              <a:t>Duplexing: TDD</a:t>
            </a:r>
          </a:p>
          <a:p>
            <a:pPr marL="514350" indent="-514350">
              <a:buFont typeface="+mj-lt"/>
              <a:buAutoNum type="alphaLcParenR"/>
            </a:pPr>
            <a:r>
              <a:rPr lang="en-US" sz="2800" dirty="0" smtClean="0"/>
              <a:t>BS &amp; SS EIRP Limits: ensure 2% noise threshold limit for non-geostationary satellite uplink (</a:t>
            </a:r>
            <a:r>
              <a:rPr lang="en-US" sz="2800" dirty="0" err="1" smtClean="0"/>
              <a:t>Globalstar</a:t>
            </a:r>
            <a:r>
              <a:rPr lang="en-US" sz="2800" dirty="0" smtClean="0"/>
              <a:t>) 			</a:t>
            </a:r>
            <a:r>
              <a:rPr lang="en-US" sz="2800" i="1" dirty="0" smtClean="0">
                <a:solidFill>
                  <a:srgbClr val="FF0000"/>
                </a:solidFill>
              </a:rPr>
              <a:t>slide 9</a:t>
            </a:r>
            <a:endParaRPr lang="en-US" sz="2800" dirty="0" smtClean="0">
              <a:solidFill>
                <a:srgbClr val="FF0000"/>
              </a:solidFill>
            </a:endParaRPr>
          </a:p>
          <a:p>
            <a:pPr marL="514350" indent="-514350">
              <a:buFont typeface="+mj-lt"/>
              <a:buAutoNum type="alphaLcParenR"/>
            </a:pPr>
            <a:r>
              <a:rPr lang="en-US" sz="2800" dirty="0" smtClean="0"/>
              <a:t>BS </a:t>
            </a:r>
            <a:r>
              <a:rPr lang="en-US" sz="2800" dirty="0"/>
              <a:t>Antenna </a:t>
            </a:r>
            <a:r>
              <a:rPr lang="en-US" sz="2800" dirty="0" smtClean="0"/>
              <a:t>Elevation 		</a:t>
            </a:r>
            <a:r>
              <a:rPr lang="en-US" sz="2800" i="1" dirty="0" smtClean="0">
                <a:solidFill>
                  <a:srgbClr val="FF0000"/>
                </a:solidFill>
              </a:rPr>
              <a:t>slide 10</a:t>
            </a:r>
            <a:endParaRPr lang="en-US" sz="2800" dirty="0" smtClean="0">
              <a:solidFill>
                <a:srgbClr val="FF0000"/>
              </a:solidFill>
            </a:endParaRPr>
          </a:p>
          <a:p>
            <a:pPr marL="514350" indent="-514350">
              <a:buFont typeface="+mj-lt"/>
              <a:buAutoNum type="alphaLcParenR"/>
            </a:pPr>
            <a:r>
              <a:rPr lang="en-US" sz="2800" dirty="0" smtClean="0"/>
              <a:t>Spectral Mask (i.e. OOBE) 	</a:t>
            </a:r>
            <a:r>
              <a:rPr lang="en-US" sz="2800" i="1" dirty="0" smtClean="0">
                <a:solidFill>
                  <a:srgbClr val="FF0000"/>
                </a:solidFill>
              </a:rPr>
              <a:t>slide 11</a:t>
            </a:r>
            <a:endParaRPr lang="en-US" sz="2800"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8</a:t>
            </a:fld>
            <a:endParaRPr lang="en-US" dirty="0"/>
          </a:p>
        </p:txBody>
      </p:sp>
    </p:spTree>
    <p:extLst>
      <p:ext uri="{BB962C8B-B14F-4D97-AF65-F5344CB8AC3E}">
        <p14:creationId xmlns:p14="http://schemas.microsoft.com/office/powerpoint/2010/main" val="39498136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1c: BS/SS EIRP Limits</a:t>
            </a:r>
            <a:r>
              <a:rPr lang="en-US" baseline="30000" dirty="0" smtClean="0"/>
              <a:t>1</a:t>
            </a:r>
            <a:endParaRPr lang="en-US" dirty="0"/>
          </a:p>
        </p:txBody>
      </p:sp>
      <p:sp>
        <p:nvSpPr>
          <p:cNvPr id="3" name="Content Placeholder 2"/>
          <p:cNvSpPr>
            <a:spLocks noGrp="1"/>
          </p:cNvSpPr>
          <p:nvPr>
            <p:ph idx="1"/>
          </p:nvPr>
        </p:nvSpPr>
        <p:spPr>
          <a:xfrm>
            <a:off x="457200" y="1266423"/>
            <a:ext cx="3534177" cy="3686577"/>
          </a:xfrm>
        </p:spPr>
        <p:txBody>
          <a:bodyPr/>
          <a:lstStyle/>
          <a:p>
            <a:r>
              <a:rPr lang="en-US" sz="2400" dirty="0" smtClean="0"/>
              <a:t>Base Station:</a:t>
            </a:r>
          </a:p>
          <a:p>
            <a:pPr lvl="1"/>
            <a:r>
              <a:rPr lang="en-US" sz="2000" dirty="0" smtClean="0"/>
              <a:t>Dependent on elevation angle →</a:t>
            </a:r>
          </a:p>
          <a:p>
            <a:pPr marL="457200" lvl="1" indent="0">
              <a:buNone/>
            </a:pPr>
            <a:endParaRPr lang="en-US" sz="2000" dirty="0" smtClean="0"/>
          </a:p>
          <a:p>
            <a:pPr marL="457200" lvl="1" indent="0">
              <a:buNone/>
            </a:pPr>
            <a:endParaRPr lang="en-US" sz="2000" dirty="0" smtClean="0"/>
          </a:p>
          <a:p>
            <a:r>
              <a:rPr lang="en-US" sz="2400" dirty="0" smtClean="0"/>
              <a:t>Subscriber Station:</a:t>
            </a:r>
          </a:p>
          <a:p>
            <a:pPr lvl="1"/>
            <a:r>
              <a:rPr lang="en-US" sz="2000" dirty="0" smtClean="0"/>
              <a:t>30 </a:t>
            </a:r>
            <a:r>
              <a:rPr lang="en-US" sz="2000" dirty="0" err="1" smtClean="0"/>
              <a:t>dBm</a:t>
            </a:r>
            <a:r>
              <a:rPr lang="en-US" sz="2000" dirty="0" smtClean="0"/>
              <a:t> Maximum</a:t>
            </a:r>
            <a:r>
              <a:rPr lang="en-US" sz="2000" baseline="30000" dirty="0" smtClean="0"/>
              <a:t>2</a:t>
            </a:r>
            <a:r>
              <a:rPr lang="en-US" sz="2000" dirty="0" smtClean="0"/>
              <a:t> for A/C and GHE</a:t>
            </a:r>
          </a:p>
          <a:p>
            <a:pPr lvl="1"/>
            <a:r>
              <a:rPr lang="en-US" sz="2000" dirty="0" smtClean="0"/>
              <a:t>23 </a:t>
            </a:r>
            <a:r>
              <a:rPr lang="en-US" sz="2000" dirty="0" err="1" smtClean="0"/>
              <a:t>dBm</a:t>
            </a:r>
            <a:r>
              <a:rPr lang="en-US" sz="2000" dirty="0" smtClean="0"/>
              <a:t> for Handheld portable devices</a:t>
            </a:r>
          </a:p>
        </p:txBody>
      </p:sp>
      <p:sp>
        <p:nvSpPr>
          <p:cNvPr id="4" name="Slide Number Placeholder 3"/>
          <p:cNvSpPr>
            <a:spLocks noGrp="1"/>
          </p:cNvSpPr>
          <p:nvPr>
            <p:ph type="sldNum" sz="quarter" idx="10"/>
          </p:nvPr>
        </p:nvSpPr>
        <p:spPr/>
        <p:txBody>
          <a:bodyPr/>
          <a:lstStyle/>
          <a:p>
            <a:pPr>
              <a:defRPr/>
            </a:pPr>
            <a:fld id="{7E744BD9-30D4-4382-8CCA-244243A24A27}" type="slidenum">
              <a:rPr lang="en-US" smtClean="0"/>
              <a:pPr>
                <a:defRPr/>
              </a:pPr>
              <a:t>9</a:t>
            </a:fld>
            <a:endParaRPr lang="en-US" dirty="0"/>
          </a:p>
        </p:txBody>
      </p:sp>
      <p:pic>
        <p:nvPicPr>
          <p:cNvPr id="5" name="Picture 4"/>
          <p:cNvPicPr>
            <a:picLocks noChangeAspect="1"/>
          </p:cNvPicPr>
          <p:nvPr/>
        </p:nvPicPr>
        <p:blipFill>
          <a:blip r:embed="rId2"/>
          <a:stretch>
            <a:fillRect/>
          </a:stretch>
        </p:blipFill>
        <p:spPr>
          <a:xfrm>
            <a:off x="3907127" y="1348844"/>
            <a:ext cx="5029200" cy="3104113"/>
          </a:xfrm>
          <a:prstGeom prst="rect">
            <a:avLst/>
          </a:prstGeom>
        </p:spPr>
      </p:pic>
      <p:sp>
        <p:nvSpPr>
          <p:cNvPr id="6" name="TextBox 5"/>
          <p:cNvSpPr txBox="1"/>
          <p:nvPr/>
        </p:nvSpPr>
        <p:spPr>
          <a:xfrm>
            <a:off x="288166" y="5094982"/>
            <a:ext cx="8567668" cy="1231106"/>
          </a:xfrm>
          <a:prstGeom prst="rect">
            <a:avLst/>
          </a:prstGeom>
          <a:noFill/>
          <a:ln>
            <a:solidFill>
              <a:schemeClr val="tx1"/>
            </a:solidFill>
          </a:ln>
        </p:spPr>
        <p:txBody>
          <a:bodyPr wrap="square" rtlCol="0">
            <a:spAutoFit/>
          </a:bodyPr>
          <a:lstStyle/>
          <a:p>
            <a:pPr>
              <a:spcBef>
                <a:spcPts val="600"/>
              </a:spcBef>
              <a:spcAft>
                <a:spcPts val="600"/>
              </a:spcAft>
            </a:pPr>
            <a:r>
              <a:rPr lang="en-US" sz="1600" i="1" baseline="30000" dirty="0" smtClean="0"/>
              <a:t>1</a:t>
            </a:r>
            <a:r>
              <a:rPr lang="en-US" sz="1600" i="1" dirty="0" smtClean="0"/>
              <a:t> Based on subgroup of RCTA SC-223 lead by ITT </a:t>
            </a:r>
            <a:r>
              <a:rPr lang="en-US" sz="1600" i="1" dirty="0" err="1" smtClean="0"/>
              <a:t>Exelis</a:t>
            </a:r>
            <a:r>
              <a:rPr lang="en-US" sz="1600" i="1" dirty="0" smtClean="0"/>
              <a:t> to ensure ≤ 2% increase in thermal noise temperature for </a:t>
            </a:r>
            <a:r>
              <a:rPr lang="en-US" sz="1600" i="1" dirty="0" err="1" smtClean="0"/>
              <a:t>Globalstar</a:t>
            </a:r>
            <a:r>
              <a:rPr lang="en-US" sz="1600" i="1" dirty="0" smtClean="0"/>
              <a:t> feeder links (note: consideration being given to change to 5%, corresponding to 4 dB increase)</a:t>
            </a:r>
          </a:p>
          <a:p>
            <a:pPr>
              <a:spcBef>
                <a:spcPts val="600"/>
              </a:spcBef>
              <a:spcAft>
                <a:spcPts val="600"/>
              </a:spcAft>
            </a:pPr>
            <a:r>
              <a:rPr lang="en-US" sz="1600" i="1" baseline="30000" dirty="0" smtClean="0"/>
              <a:t>2</a:t>
            </a:r>
            <a:r>
              <a:rPr lang="en-US" sz="1600" i="1" dirty="0" smtClean="0"/>
              <a:t> Typically lower in gate areas in consideration of human safety exposure limits</a:t>
            </a:r>
            <a:endParaRPr lang="en-US" sz="1600" i="1" dirty="0"/>
          </a:p>
        </p:txBody>
      </p:sp>
    </p:spTree>
    <p:extLst>
      <p:ext uri="{BB962C8B-B14F-4D97-AF65-F5344CB8AC3E}">
        <p14:creationId xmlns:p14="http://schemas.microsoft.com/office/powerpoint/2010/main" val="13736295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_oct_2008">
  <a:themeElements>
    <a:clrScheme name="Custom 1">
      <a:dk1>
        <a:srgbClr val="3F3F3F"/>
      </a:dk1>
      <a:lt1>
        <a:srgbClr val="FFFFFF"/>
      </a:lt1>
      <a:dk2>
        <a:srgbClr val="006699"/>
      </a:dk2>
      <a:lt2>
        <a:srgbClr val="EEECE1"/>
      </a:lt2>
      <a:accent1>
        <a:srgbClr val="006699"/>
      </a:accent1>
      <a:accent2>
        <a:srgbClr val="FF9933"/>
      </a:accent2>
      <a:accent3>
        <a:srgbClr val="00B050"/>
      </a:accent3>
      <a:accent4>
        <a:srgbClr val="8064A2"/>
      </a:accent4>
      <a:accent5>
        <a:srgbClr val="C00000"/>
      </a:accent5>
      <a:accent6>
        <a:srgbClr val="548DD4"/>
      </a:accent6>
      <a:hlink>
        <a:srgbClr val="006699"/>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C213127542214BB189E633E5E321AE" ma:contentTypeVersion="8" ma:contentTypeDescription="Create a new document." ma:contentTypeScope="" ma:versionID="32ef37db719ab11effd1d95988ac931f">
  <xsd:schema xmlns:xsd="http://www.w3.org/2001/XMLSchema" xmlns:xs="http://www.w3.org/2001/XMLSchema" xmlns:p="http://schemas.microsoft.com/office/2006/metadata/properties" xmlns:ns2="55d1623d-086e-4111-8f1e-0424c5c4ec03" xmlns:ns3="c81458e5-254f-471b-a2ad-4bc55606bc66" targetNamespace="http://schemas.microsoft.com/office/2006/metadata/properties" ma:root="true" ma:fieldsID="b233d7f5517810b8c445a3b91cdee6ac" ns2:_="" ns3:_="">
    <xsd:import namespace="55d1623d-086e-4111-8f1e-0424c5c4ec03"/>
    <xsd:import namespace="c81458e5-254f-471b-a2ad-4bc55606bc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d1623d-086e-4111-8f1e-0424c5c4ec0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1458e5-254f-471b-a2ad-4bc55606bc6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9ED5C7-217B-4D7F-B538-E704C540AC14}"/>
</file>

<file path=customXml/itemProps2.xml><?xml version="1.0" encoding="utf-8"?>
<ds:datastoreItem xmlns:ds="http://schemas.openxmlformats.org/officeDocument/2006/customXml" ds:itemID="{41802241-AB8E-4C99-BB9E-2F1721E6AD4A}"/>
</file>

<file path=customXml/itemProps3.xml><?xml version="1.0" encoding="utf-8"?>
<ds:datastoreItem xmlns:ds="http://schemas.openxmlformats.org/officeDocument/2006/customXml" ds:itemID="{6C5A8363-68AC-459B-A496-478AE6DD8ABF}"/>
</file>

<file path=docProps/app.xml><?xml version="1.0" encoding="utf-8"?>
<Properties xmlns="http://schemas.openxmlformats.org/officeDocument/2006/extended-properties" xmlns:vt="http://schemas.openxmlformats.org/officeDocument/2006/docPropsVTypes">
  <Template>template_oct_2008.pptx</Template>
  <TotalTime>33927</TotalTime>
  <Words>1456</Words>
  <Application>Microsoft Macintosh PowerPoint</Application>
  <PresentationFormat>On-screen Show (4:3)</PresentationFormat>
  <Paragraphs>172</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template_oct_2008</vt:lpstr>
      <vt:lpstr>AeroMACS Bandplan,             User Community</vt:lpstr>
      <vt:lpstr>AeroMACS Bandplan Discussion</vt:lpstr>
      <vt:lpstr>International Spectrum for AeroMACS</vt:lpstr>
      <vt:lpstr>AeroMACS Bandplan</vt:lpstr>
      <vt:lpstr>AeroMACS Airport Network</vt:lpstr>
      <vt:lpstr>Subscriber Stations Include:</vt:lpstr>
      <vt:lpstr>Relevant Standards Organizations</vt:lpstr>
      <vt:lpstr>1. Technical Parameters</vt:lpstr>
      <vt:lpstr>1c: BS/SS EIRP Limits1</vt:lpstr>
      <vt:lpstr>1d: Recommended BS Antenna Elevation Mask [MASPs]</vt:lpstr>
      <vt:lpstr>1e: AeroMACS Spectral Mask</vt:lpstr>
      <vt:lpstr>2. Eligible Licensees/Users</vt:lpstr>
      <vt:lpstr>3. Process for Channel Access</vt:lpstr>
      <vt:lpstr>4. Federal vs. Non-Federal Users</vt:lpstr>
      <vt:lpstr>5. Services &amp; Applications</vt:lpstr>
      <vt:lpstr>5. Services &amp; Applications (cont.)</vt:lpstr>
      <vt:lpstr>6. Geographical Coverage Limits</vt:lpstr>
      <vt:lpstr>Concluding Remarks</vt:lpstr>
      <vt:lpstr>Relevant References &amp; Standards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McNair</dc:creator>
  <cp:lastModifiedBy>Sophia Chang</cp:lastModifiedBy>
  <cp:revision>972</cp:revision>
  <cp:lastPrinted>2015-01-22T16:37:53Z</cp:lastPrinted>
  <dcterms:created xsi:type="dcterms:W3CDTF">2009-05-06T05:50:20Z</dcterms:created>
  <dcterms:modified xsi:type="dcterms:W3CDTF">2016-03-02T22:06:18Z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0x010100FDC213127542214BB189E633E5E321AE</vt:lpwstr>
  </property>
  <property fmtid="{D5CDD505-2E9C-101B-9397-08002B2CF9AE}" pid="3" name="_CopySource">
    <vt:lpwstr>C:\</vt:lpwstr>
  </property>
</Properties>
</file>